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2"/>
    <p:sldMasterId id="2147483767" r:id="rId3"/>
    <p:sldMasterId id="2147483760" r:id="rId4"/>
    <p:sldMasterId id="2147483756" r:id="rId5"/>
  </p:sldMasterIdLst>
  <p:notesMasterIdLst>
    <p:notesMasterId r:id="rId21"/>
  </p:notesMasterIdLst>
  <p:handoutMasterIdLst>
    <p:handoutMasterId r:id="rId22"/>
  </p:handoutMasterIdLst>
  <p:sldIdLst>
    <p:sldId id="314" r:id="rId6"/>
    <p:sldId id="308" r:id="rId7"/>
    <p:sldId id="309" r:id="rId8"/>
    <p:sldId id="316" r:id="rId9"/>
    <p:sldId id="317" r:id="rId10"/>
    <p:sldId id="311" r:id="rId11"/>
    <p:sldId id="320" r:id="rId12"/>
    <p:sldId id="313" r:id="rId13"/>
    <p:sldId id="321" r:id="rId14"/>
    <p:sldId id="322" r:id="rId15"/>
    <p:sldId id="319" r:id="rId16"/>
    <p:sldId id="301" r:id="rId17"/>
    <p:sldId id="305" r:id="rId18"/>
    <p:sldId id="315" r:id="rId19"/>
    <p:sldId id="323" r:id="rId20"/>
  </p:sldIdLst>
  <p:sldSz cx="9144000" cy="6858000" type="screen4x3"/>
  <p:notesSz cx="6797675" cy="9928225"/>
  <p:defaultTextStyle>
    <a:defPPr>
      <a:defRPr lang="en-GB"/>
    </a:defPPr>
    <a:lvl1pPr algn="l" rtl="0" fontAlgn="base">
      <a:spcBef>
        <a:spcPct val="0"/>
      </a:spcBef>
      <a:spcAft>
        <a:spcPct val="50000"/>
      </a:spcAft>
      <a:defRPr sz="1200" kern="1200">
        <a:solidFill>
          <a:schemeClr val="bg1"/>
        </a:solidFill>
        <a:latin typeface="Arial" pitchFamily="34" charset="0"/>
        <a:ea typeface="+mn-ea"/>
        <a:cs typeface="Arial" pitchFamily="34" charset="0"/>
      </a:defRPr>
    </a:lvl1pPr>
    <a:lvl2pPr marL="457200" algn="l" rtl="0" fontAlgn="base">
      <a:spcBef>
        <a:spcPct val="0"/>
      </a:spcBef>
      <a:spcAft>
        <a:spcPct val="50000"/>
      </a:spcAft>
      <a:defRPr sz="1200" kern="1200">
        <a:solidFill>
          <a:schemeClr val="bg1"/>
        </a:solidFill>
        <a:latin typeface="Arial" pitchFamily="34" charset="0"/>
        <a:ea typeface="+mn-ea"/>
        <a:cs typeface="Arial" pitchFamily="34" charset="0"/>
      </a:defRPr>
    </a:lvl2pPr>
    <a:lvl3pPr marL="914400" algn="l" rtl="0" fontAlgn="base">
      <a:spcBef>
        <a:spcPct val="0"/>
      </a:spcBef>
      <a:spcAft>
        <a:spcPct val="50000"/>
      </a:spcAft>
      <a:defRPr sz="1200" kern="1200">
        <a:solidFill>
          <a:schemeClr val="bg1"/>
        </a:solidFill>
        <a:latin typeface="Arial" pitchFamily="34" charset="0"/>
        <a:ea typeface="+mn-ea"/>
        <a:cs typeface="Arial" pitchFamily="34" charset="0"/>
      </a:defRPr>
    </a:lvl3pPr>
    <a:lvl4pPr marL="1371600" algn="l" rtl="0" fontAlgn="base">
      <a:spcBef>
        <a:spcPct val="0"/>
      </a:spcBef>
      <a:spcAft>
        <a:spcPct val="50000"/>
      </a:spcAft>
      <a:defRPr sz="1200" kern="1200">
        <a:solidFill>
          <a:schemeClr val="bg1"/>
        </a:solidFill>
        <a:latin typeface="Arial" pitchFamily="34" charset="0"/>
        <a:ea typeface="+mn-ea"/>
        <a:cs typeface="Arial" pitchFamily="34" charset="0"/>
      </a:defRPr>
    </a:lvl4pPr>
    <a:lvl5pPr marL="1828800" algn="l" rtl="0" fontAlgn="base">
      <a:spcBef>
        <a:spcPct val="0"/>
      </a:spcBef>
      <a:spcAft>
        <a:spcPct val="50000"/>
      </a:spcAft>
      <a:defRPr sz="1200" kern="1200">
        <a:solidFill>
          <a:schemeClr val="bg1"/>
        </a:solidFill>
        <a:latin typeface="Arial" pitchFamily="34" charset="0"/>
        <a:ea typeface="+mn-ea"/>
        <a:cs typeface="Arial" pitchFamily="34" charset="0"/>
      </a:defRPr>
    </a:lvl5pPr>
    <a:lvl6pPr marL="2286000" algn="l" defTabSz="914400" rtl="0" eaLnBrk="1" latinLnBrk="0" hangingPunct="1">
      <a:defRPr sz="1200" kern="1200">
        <a:solidFill>
          <a:schemeClr val="bg1"/>
        </a:solidFill>
        <a:latin typeface="Arial" pitchFamily="34" charset="0"/>
        <a:ea typeface="+mn-ea"/>
        <a:cs typeface="Arial" pitchFamily="34" charset="0"/>
      </a:defRPr>
    </a:lvl6pPr>
    <a:lvl7pPr marL="2743200" algn="l" defTabSz="914400" rtl="0" eaLnBrk="1" latinLnBrk="0" hangingPunct="1">
      <a:defRPr sz="1200" kern="1200">
        <a:solidFill>
          <a:schemeClr val="bg1"/>
        </a:solidFill>
        <a:latin typeface="Arial" pitchFamily="34" charset="0"/>
        <a:ea typeface="+mn-ea"/>
        <a:cs typeface="Arial" pitchFamily="34" charset="0"/>
      </a:defRPr>
    </a:lvl7pPr>
    <a:lvl8pPr marL="3200400" algn="l" defTabSz="914400" rtl="0" eaLnBrk="1" latinLnBrk="0" hangingPunct="1">
      <a:defRPr sz="1200" kern="1200">
        <a:solidFill>
          <a:schemeClr val="bg1"/>
        </a:solidFill>
        <a:latin typeface="Arial" pitchFamily="34" charset="0"/>
        <a:ea typeface="+mn-ea"/>
        <a:cs typeface="Arial" pitchFamily="34" charset="0"/>
      </a:defRPr>
    </a:lvl8pPr>
    <a:lvl9pPr marL="3657600" algn="l" defTabSz="914400" rtl="0" eaLnBrk="1" latinLnBrk="0" hangingPunct="1">
      <a:defRPr sz="1200" kern="1200">
        <a:solidFill>
          <a:schemeClr val="bg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539B"/>
    <a:srgbClr val="00AE9E"/>
    <a:srgbClr val="414141"/>
    <a:srgbClr val="175E54"/>
    <a:srgbClr val="1776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snapToGrid="0" snapToObjects="1">
      <p:cViewPr>
        <p:scale>
          <a:sx n="90" d="100"/>
          <a:sy n="90" d="100"/>
        </p:scale>
        <p:origin x="-2244" y="-552"/>
      </p:cViewPr>
      <p:guideLst>
        <p:guide orient="horz" pos="1009"/>
        <p:guide orient="horz" pos="3907"/>
        <p:guide orient="horz" pos="1376"/>
        <p:guide pos="5554"/>
        <p:guide pos="3193"/>
        <p:guide pos="207"/>
        <p:guide pos="2886"/>
        <p:guide pos="627"/>
        <p:guide pos="403"/>
      </p:guideLst>
    </p:cSldViewPr>
  </p:slideViewPr>
  <p:notesTextViewPr>
    <p:cViewPr>
      <p:scale>
        <a:sx n="100" d="100"/>
        <a:sy n="100" d="100"/>
      </p:scale>
      <p:origin x="0" y="0"/>
    </p:cViewPr>
  </p:notesTextViewPr>
  <p:sorterViewPr>
    <p:cViewPr>
      <p:scale>
        <a:sx n="100" d="100"/>
        <a:sy n="100" d="100"/>
      </p:scale>
      <p:origin x="0" y="6792"/>
    </p:cViewPr>
  </p:sorterViewPr>
  <p:notesViewPr>
    <p:cSldViewPr snapToGrid="0" snapToObjects="1">
      <p:cViewPr varScale="1">
        <p:scale>
          <a:sx n="80" d="100"/>
          <a:sy n="80" d="100"/>
        </p:scale>
        <p:origin x="-1974"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2.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4.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3.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6147" name="Rectangle 3"/>
          <p:cNvSpPr>
            <a:spLocks noGrp="1" noChangeArrowheads="1"/>
          </p:cNvSpPr>
          <p:nvPr>
            <p:ph type="dt" sz="quarter"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endParaRPr lang="en-US"/>
          </a:p>
        </p:txBody>
      </p:sp>
      <p:sp>
        <p:nvSpPr>
          <p:cNvPr id="6148" name="Rectangle 4"/>
          <p:cNvSpPr>
            <a:spLocks noGrp="1" noChangeArrowheads="1"/>
          </p:cNvSpPr>
          <p:nvPr>
            <p:ph type="ftr" sz="quarter" idx="2"/>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6149" name="Rectangle 5"/>
          <p:cNvSpPr>
            <a:spLocks noGrp="1" noChangeArrowheads="1"/>
          </p:cNvSpPr>
          <p:nvPr>
            <p:ph type="sldNum" sz="quarter" idx="3"/>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fld id="{53D67092-2CC6-4AB3-BFE7-11F156D14D10}" type="slidenum">
              <a:rPr lang="en-GB"/>
              <a:pPr>
                <a:defRPr/>
              </a:pPr>
              <a:t>‹#›</a:t>
            </a:fld>
            <a:endParaRPr lang="en-GB"/>
          </a:p>
        </p:txBody>
      </p:sp>
    </p:spTree>
    <p:extLst>
      <p:ext uri="{BB962C8B-B14F-4D97-AF65-F5344CB8AC3E}">
        <p14:creationId xmlns:p14="http://schemas.microsoft.com/office/powerpoint/2010/main" val="2176579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5123"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6"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smtClean="0">
                <a:solidFill>
                  <a:schemeClr val="tx1"/>
                </a:solidFill>
                <a:latin typeface="Arial" charset="0"/>
                <a:cs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Aft>
                <a:spcPct val="0"/>
              </a:spcAft>
              <a:defRPr sz="1200" smtClean="0">
                <a:solidFill>
                  <a:schemeClr val="tx1"/>
                </a:solidFill>
                <a:latin typeface="Arial" charset="0"/>
                <a:cs typeface="Arial" charset="0"/>
              </a:defRPr>
            </a:lvl1pPr>
          </a:lstStyle>
          <a:p>
            <a:pPr>
              <a:defRPr/>
            </a:pPr>
            <a:fld id="{D27840F8-0624-4E4B-9AD0-E0F2AE8DEA3B}" type="slidenum">
              <a:rPr lang="en-GB"/>
              <a:pPr>
                <a:defRPr/>
              </a:pPr>
              <a:t>‹#›</a:t>
            </a:fld>
            <a:endParaRPr lang="en-GB"/>
          </a:p>
        </p:txBody>
      </p:sp>
    </p:spTree>
    <p:extLst>
      <p:ext uri="{BB962C8B-B14F-4D97-AF65-F5344CB8AC3E}">
        <p14:creationId xmlns:p14="http://schemas.microsoft.com/office/powerpoint/2010/main" val="171436032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pitchFamily="-16"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notesMaster" Target="../notesMasters/notes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1</a:t>
            </a:fld>
            <a:endParaRPr lang="en-GB"/>
          </a:p>
        </p:txBody>
      </p:sp>
    </p:spTree>
    <p:extLst>
      <p:ext uri="{BB962C8B-B14F-4D97-AF65-F5344CB8AC3E}">
        <p14:creationId xmlns:p14="http://schemas.microsoft.com/office/powerpoint/2010/main" val="813868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10</a:t>
            </a:fld>
            <a:endParaRPr lang="en-GB"/>
          </a:p>
        </p:txBody>
      </p:sp>
    </p:spTree>
    <p:extLst>
      <p:ext uri="{BB962C8B-B14F-4D97-AF65-F5344CB8AC3E}">
        <p14:creationId xmlns:p14="http://schemas.microsoft.com/office/powerpoint/2010/main" val="1741749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11</a:t>
            </a:fld>
            <a:endParaRPr lang="en-GB"/>
          </a:p>
        </p:txBody>
      </p:sp>
    </p:spTree>
    <p:extLst>
      <p:ext uri="{BB962C8B-B14F-4D97-AF65-F5344CB8AC3E}">
        <p14:creationId xmlns:p14="http://schemas.microsoft.com/office/powerpoint/2010/main" val="3005407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12</a:t>
            </a:fld>
            <a:endParaRPr lang="en-GB"/>
          </a:p>
        </p:txBody>
      </p:sp>
    </p:spTree>
    <p:extLst>
      <p:ext uri="{BB962C8B-B14F-4D97-AF65-F5344CB8AC3E}">
        <p14:creationId xmlns:p14="http://schemas.microsoft.com/office/powerpoint/2010/main" val="2015207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13</a:t>
            </a:fld>
            <a:endParaRPr lang="en-GB"/>
          </a:p>
        </p:txBody>
      </p:sp>
    </p:spTree>
    <p:extLst>
      <p:ext uri="{BB962C8B-B14F-4D97-AF65-F5344CB8AC3E}">
        <p14:creationId xmlns:p14="http://schemas.microsoft.com/office/powerpoint/2010/main" val="4096087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27840F8-0624-4E4B-9AD0-E0F2AE8DEA3B}" type="slidenum">
              <a:rPr lang="en-GB" smtClean="0"/>
              <a:pPr>
                <a:defRPr/>
              </a:pPr>
              <a:t>14</a:t>
            </a:fld>
            <a:endParaRPr lang="en-GB"/>
          </a:p>
        </p:txBody>
      </p:sp>
    </p:spTree>
    <p:extLst>
      <p:ext uri="{BB962C8B-B14F-4D97-AF65-F5344CB8AC3E}">
        <p14:creationId xmlns:p14="http://schemas.microsoft.com/office/powerpoint/2010/main" val="2817015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hidden="1"/>
          <p:cNvSpPr>
            <a:spLocks noGrp="1"/>
          </p:cNvSpPr>
          <p:nvPr>
            <p:ph type="hdr" sz="quarter" idx="10"/>
            <p:custDataLst>
              <p:tags r:id="rId1"/>
            </p:custDataLst>
          </p:nvPr>
        </p:nvSpPr>
        <p:spPr>
          <a:xfrm>
            <a:off x="0" y="0"/>
            <a:ext cx="6797675" cy="496888"/>
          </a:xfrm>
        </p:spPr>
        <p:txBody>
          <a:bodyPr/>
          <a:lstStyle/>
          <a:p>
            <a:pPr>
              <a:defRPr/>
            </a:pPr>
            <a:endParaRPr lang="en-US" dirty="0"/>
          </a:p>
        </p:txBody>
      </p:sp>
      <p:sp>
        <p:nvSpPr>
          <p:cNvPr id="5" name="Footer Placeholder 4" hidden="1"/>
          <p:cNvSpPr>
            <a:spLocks noGrp="1"/>
          </p:cNvSpPr>
          <p:nvPr>
            <p:ph type="ftr" sz="quarter" idx="11"/>
            <p:custDataLst>
              <p:tags r:id="rId2"/>
            </p:custDataLst>
          </p:nvPr>
        </p:nvSpPr>
        <p:spPr>
          <a:xfrm>
            <a:off x="0" y="9429750"/>
            <a:ext cx="6797675" cy="496888"/>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pPr/>
              <a:t>15</a:t>
            </a:fld>
            <a:endParaRPr lang="en-GB" dirty="0"/>
          </a:p>
        </p:txBody>
      </p:sp>
    </p:spTree>
    <p:extLst>
      <p:ext uri="{BB962C8B-B14F-4D97-AF65-F5344CB8AC3E}">
        <p14:creationId xmlns:p14="http://schemas.microsoft.com/office/powerpoint/2010/main" val="1859565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2</a:t>
            </a:fld>
            <a:endParaRPr lang="en-GB"/>
          </a:p>
        </p:txBody>
      </p:sp>
    </p:spTree>
    <p:extLst>
      <p:ext uri="{BB962C8B-B14F-4D97-AF65-F5344CB8AC3E}">
        <p14:creationId xmlns:p14="http://schemas.microsoft.com/office/powerpoint/2010/main" val="2733788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3</a:t>
            </a:fld>
            <a:endParaRPr lang="en-GB"/>
          </a:p>
        </p:txBody>
      </p:sp>
    </p:spTree>
    <p:extLst>
      <p:ext uri="{BB962C8B-B14F-4D97-AF65-F5344CB8AC3E}">
        <p14:creationId xmlns:p14="http://schemas.microsoft.com/office/powerpoint/2010/main" val="1027439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4</a:t>
            </a:fld>
            <a:endParaRPr lang="en-GB"/>
          </a:p>
        </p:txBody>
      </p:sp>
    </p:spTree>
    <p:extLst>
      <p:ext uri="{BB962C8B-B14F-4D97-AF65-F5344CB8AC3E}">
        <p14:creationId xmlns:p14="http://schemas.microsoft.com/office/powerpoint/2010/main" val="1091023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5</a:t>
            </a:fld>
            <a:endParaRPr lang="en-GB"/>
          </a:p>
        </p:txBody>
      </p:sp>
    </p:spTree>
    <p:extLst>
      <p:ext uri="{BB962C8B-B14F-4D97-AF65-F5344CB8AC3E}">
        <p14:creationId xmlns:p14="http://schemas.microsoft.com/office/powerpoint/2010/main" val="4095632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6</a:t>
            </a:fld>
            <a:endParaRPr lang="en-GB"/>
          </a:p>
        </p:txBody>
      </p:sp>
    </p:spTree>
    <p:extLst>
      <p:ext uri="{BB962C8B-B14F-4D97-AF65-F5344CB8AC3E}">
        <p14:creationId xmlns:p14="http://schemas.microsoft.com/office/powerpoint/2010/main" val="2805988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7</a:t>
            </a:fld>
            <a:endParaRPr lang="en-GB"/>
          </a:p>
        </p:txBody>
      </p:sp>
    </p:spTree>
    <p:extLst>
      <p:ext uri="{BB962C8B-B14F-4D97-AF65-F5344CB8AC3E}">
        <p14:creationId xmlns:p14="http://schemas.microsoft.com/office/powerpoint/2010/main" val="634448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8</a:t>
            </a:fld>
            <a:endParaRPr lang="en-GB"/>
          </a:p>
        </p:txBody>
      </p:sp>
    </p:spTree>
    <p:extLst>
      <p:ext uri="{BB962C8B-B14F-4D97-AF65-F5344CB8AC3E}">
        <p14:creationId xmlns:p14="http://schemas.microsoft.com/office/powerpoint/2010/main" val="353564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7840F8-0624-4E4B-9AD0-E0F2AE8DEA3B}" type="slidenum">
              <a:rPr lang="en-GB" smtClean="0"/>
              <a:pPr>
                <a:defRPr/>
              </a:pPr>
              <a:t>9</a:t>
            </a:fld>
            <a:endParaRPr lang="en-GB"/>
          </a:p>
        </p:txBody>
      </p:sp>
    </p:spTree>
    <p:extLst>
      <p:ext uri="{BB962C8B-B14F-4D97-AF65-F5344CB8AC3E}">
        <p14:creationId xmlns:p14="http://schemas.microsoft.com/office/powerpoint/2010/main" val="388708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8" name="Text Placeholder 7" descr="First level - paragraph text&#10;Second level - bullet 1&#10;Third level - bullet 2&#10;&#10;No more than 100 words per slide" title="Main body text"/>
          <p:cNvSpPr>
            <a:spLocks noGrp="1"/>
          </p:cNvSpPr>
          <p:nvPr>
            <p:ph type="body" sz="quarter" idx="13"/>
          </p:nvPr>
        </p:nvSpPr>
        <p:spPr>
          <a:xfrm>
            <a:off x="720725" y="1080000"/>
            <a:ext cx="7560000" cy="4860000"/>
          </a:xfrm>
        </p:spPr>
        <p:txBody>
          <a:bodyPr/>
          <a:lstStyle>
            <a:lvl1pPr>
              <a:spcBef>
                <a:spcPts val="1200"/>
              </a:spcBef>
              <a:defRPr/>
            </a:lvl1pPr>
            <a:lvl2pPr marL="360000" indent="-360000">
              <a:spcBef>
                <a:spcPts val="300"/>
              </a:spcBef>
              <a:spcAft>
                <a:spcPts val="300"/>
              </a:spcAft>
              <a:defRPr/>
            </a:lvl2pPr>
            <a:lvl3pPr marL="720000" indent="-360000">
              <a:spcBef>
                <a:spcPts val="300"/>
              </a:spcBef>
              <a:spcAft>
                <a:spcPts val="300"/>
              </a:spcAft>
              <a:defRPr/>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p:txBody>
      </p:sp>
      <p:sp>
        <p:nvSpPr>
          <p:cNvPr id="7"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57412146-93C3-499F-84E7-7DE1DAC159B5}" type="datetime3">
              <a:rPr lang="en-GB" smtClean="0"/>
              <a:t>26 May,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1975485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9A4393-2097-D142-89CC-7899BB18124E}" type="datetimeFigureOut">
              <a:rPr lang="en-US" smtClean="0">
                <a:solidFill>
                  <a:prstClr val="black">
                    <a:tint val="75000"/>
                  </a:prstClr>
                </a:solidFill>
              </a:rPr>
              <a:pPr/>
              <a:t>26/05/2015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0E4C3C-0C13-AF42-B669-7D0EF8F190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957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gular title">
    <p:bg bwMode="gray">
      <p:bgRef idx="1001">
        <a:schemeClr val="bg1"/>
      </p:bgRef>
    </p:bg>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a:xfrm>
            <a:off x="720725" y="1440001"/>
            <a:ext cx="6584950" cy="2552700"/>
          </a:xfrm>
        </p:spPr>
        <p:txBody>
          <a:bodyPr/>
          <a:lstStyle>
            <a:lvl2pPr>
              <a:spcBef>
                <a:spcPts val="2400"/>
              </a:spcBef>
              <a:defRPr/>
            </a:lvl2pPr>
          </a:lstStyle>
          <a:p>
            <a:pPr lvl="0"/>
            <a:r>
              <a:rPr lang="en-US" dirty="0" smtClean="0"/>
              <a:t>Click to edit Master text styles</a:t>
            </a:r>
          </a:p>
          <a:p>
            <a:pPr lvl="1"/>
            <a:r>
              <a:rPr lang="en-US" dirty="0" smtClean="0"/>
              <a:t>Second level</a:t>
            </a:r>
          </a:p>
        </p:txBody>
      </p:sp>
      <p:sp>
        <p:nvSpPr>
          <p:cNvPr id="5" name="Date Placeholder 4"/>
          <p:cNvSpPr>
            <a:spLocks noGrp="1"/>
          </p:cNvSpPr>
          <p:nvPr>
            <p:ph type="dt" sz="half" idx="13"/>
          </p:nvPr>
        </p:nvSpPr>
        <p:spPr/>
        <p:txBody>
          <a:bodyPr/>
          <a:lstStyle/>
          <a:p>
            <a:fld id="{74472D6D-51AE-4352-B8AB-77D2A23B5916}" type="datetime3">
              <a:rPr lang="en-GB" smtClean="0"/>
              <a:t>26 May, 2015</a:t>
            </a:fld>
            <a:endParaRPr lang="en-GB" dirty="0"/>
          </a:p>
        </p:txBody>
      </p:sp>
    </p:spTree>
    <p:extLst>
      <p:ext uri="{BB962C8B-B14F-4D97-AF65-F5344CB8AC3E}">
        <p14:creationId xmlns:p14="http://schemas.microsoft.com/office/powerpoint/2010/main" val="402916046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smtClean="0"/>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26 May, 2015</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48129532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r>
              <a:rPr lang="en-GB" smtClean="0"/>
              <a:t>29 April, 2014</a:t>
            </a:r>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GB" dirty="0"/>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smtClean="0"/>
              <a:t>Click icon to insert object</a:t>
            </a:r>
            <a:endParaRPr lang="en-GB" dirty="0"/>
          </a:p>
        </p:txBody>
      </p:sp>
    </p:spTree>
    <p:extLst>
      <p:ext uri="{BB962C8B-B14F-4D97-AF65-F5344CB8AC3E}">
        <p14:creationId xmlns:p14="http://schemas.microsoft.com/office/powerpoint/2010/main" val="34863088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p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a:prstGeom prst="rect">
            <a:avLst/>
          </a:prstGeom>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5F0614-D48B-4003-BE34-3F5BBA0B2A8C}" type="datetime3">
              <a:rPr lang="en-GB" smtClean="0"/>
              <a:t>26 May, 2015</a:t>
            </a:fld>
            <a:endParaRPr lang="en-GB" dirty="0"/>
          </a:p>
        </p:txBody>
      </p:sp>
      <p:sp>
        <p:nvSpPr>
          <p:cNvPr id="4" name="Footer Placeholder 3"/>
          <p:cNvSpPr>
            <a:spLocks noGrp="1"/>
          </p:cNvSpPr>
          <p:nvPr>
            <p:ph type="ftr" sz="quarter" idx="11"/>
          </p:nvPr>
        </p:nvSpPr>
        <p:spPr/>
        <p:txBody>
          <a:bodyPr/>
          <a:lstStyle/>
          <a:p>
            <a:r>
              <a:rPr lang="en-GB" smtClean="0"/>
              <a:t>© European Bank for Reconstruction and Development 2012</a:t>
            </a:r>
            <a:endParaRPr lang="en-GB"/>
          </a:p>
        </p:txBody>
      </p:sp>
      <p:sp>
        <p:nvSpPr>
          <p:cNvPr id="5" name="Slide Number Placeholder 4"/>
          <p:cNvSpPr>
            <a:spLocks noGrp="1"/>
          </p:cNvSpPr>
          <p:nvPr>
            <p:ph type="sldNum" sz="quarter" idx="12"/>
          </p:nvPr>
        </p:nvSpPr>
        <p:spPr/>
        <p:txBody>
          <a:bodyPr/>
          <a:lstStyle/>
          <a:p>
            <a:fld id="{FA83B8D6-F8CB-465E-A3F9-C0CB9076341A}" type="slidenum">
              <a:rPr lang="en-GB" smtClean="0"/>
              <a:t>‹#›</a:t>
            </a:fld>
            <a:endParaRPr lang="en-GB"/>
          </a:p>
        </p:txBody>
      </p:sp>
    </p:spTree>
    <p:extLst>
      <p:ext uri="{BB962C8B-B14F-4D97-AF65-F5344CB8AC3E}">
        <p14:creationId xmlns:p14="http://schemas.microsoft.com/office/powerpoint/2010/main" val="144223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3"/>
          </p:nvPr>
        </p:nvSpPr>
        <p:spPr>
          <a:xfrm>
            <a:off x="0" y="0"/>
            <a:ext cx="9144000" cy="6858000"/>
          </a:xfrm>
          <a:prstGeom prst="rect">
            <a:avLst/>
          </a:prstGeom>
        </p:spPr>
        <p:txBody>
          <a:bodyPr/>
          <a:lstStyle/>
          <a:p>
            <a:endParaRPr lang="en-GB" dirty="0"/>
          </a:p>
        </p:txBody>
      </p:sp>
      <p:sp>
        <p:nvSpPr>
          <p:cNvPr id="11" name="Text Placeholder 10" descr="No more than 50 words should go in this box. You can change the fill colour and transparency so that it is more legible on different images." title="Case study box"/>
          <p:cNvSpPr>
            <a:spLocks noGrp="1"/>
          </p:cNvSpPr>
          <p:nvPr>
            <p:ph type="body" sz="quarter" idx="14"/>
          </p:nvPr>
        </p:nvSpPr>
        <p:spPr>
          <a:xfrm>
            <a:off x="5343527" y="2000251"/>
            <a:ext cx="3533775" cy="4514851"/>
          </a:xfrm>
          <a:prstGeom prst="rect">
            <a:avLst/>
          </a:prstGeom>
          <a:solidFill>
            <a:schemeClr val="bg1">
              <a:alpha val="50000"/>
            </a:schemeClr>
          </a:solidFill>
        </p:spPr>
        <p:txBody>
          <a:bodyPr/>
          <a:lstStyle>
            <a:lvl1pPr marL="0" indent="0">
              <a:buNone/>
              <a:defRPr sz="1800" b="1"/>
            </a:lvl1pPr>
            <a:lvl2pPr marL="0" indent="0">
              <a:buFont typeface="Arial" pitchFamily="34" charset="0"/>
              <a:buNone/>
              <a:defRPr sz="1400"/>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2007926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gular title">
    <p:bg bwMode="gray">
      <p:bgRef idx="1001">
        <a:schemeClr val="bg1"/>
      </p:bgRef>
    </p:bg>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a:xfrm>
            <a:off x="720725" y="1440001"/>
            <a:ext cx="6584950" cy="2552700"/>
          </a:xfrm>
        </p:spPr>
        <p:txBody>
          <a:bodyPr/>
          <a:lstStyle>
            <a:lvl2pPr>
              <a:spcBef>
                <a:spcPts val="2400"/>
              </a:spcBef>
              <a:defRPr/>
            </a:lvl2pPr>
          </a:lstStyle>
          <a:p>
            <a:pPr lvl="0"/>
            <a:r>
              <a:rPr lang="en-US" dirty="0" smtClean="0"/>
              <a:t>Click to edit Master text styles</a:t>
            </a:r>
          </a:p>
          <a:p>
            <a:pPr lvl="1"/>
            <a:r>
              <a:rPr lang="en-US" dirty="0" smtClean="0"/>
              <a:t>Second level</a:t>
            </a:r>
          </a:p>
        </p:txBody>
      </p:sp>
      <p:sp>
        <p:nvSpPr>
          <p:cNvPr id="5" name="Date Placeholder 4"/>
          <p:cNvSpPr>
            <a:spLocks noGrp="1"/>
          </p:cNvSpPr>
          <p:nvPr>
            <p:ph type="dt" sz="half" idx="13"/>
          </p:nvPr>
        </p:nvSpPr>
        <p:spPr/>
        <p:txBody>
          <a:bodyPr/>
          <a:lstStyle/>
          <a:p>
            <a:fld id="{74472D6D-51AE-4352-B8AB-77D2A23B5916}" type="datetime3">
              <a:rPr lang="en-GB" smtClean="0"/>
              <a:t>26 May, 2015</a:t>
            </a:fld>
            <a:endParaRPr lang="en-GB" dirty="0"/>
          </a:p>
        </p:txBody>
      </p:sp>
    </p:spTree>
    <p:extLst>
      <p:ext uri="{BB962C8B-B14F-4D97-AF65-F5344CB8AC3E}">
        <p14:creationId xmlns:p14="http://schemas.microsoft.com/office/powerpoint/2010/main" val="32843100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descr="First level - paragraph text&#10;Second level - bullet 1&#10;Third level - bullet 2&#10;&#10;Two column layout to allow comparison&#10;No more than 100 words per slide" title="Two column"/>
          <p:cNvSpPr>
            <a:spLocks noGrp="1"/>
          </p:cNvSpPr>
          <p:nvPr>
            <p:ph type="body" sz="quarter" idx="13"/>
          </p:nvPr>
        </p:nvSpPr>
        <p:spPr>
          <a:xfrm>
            <a:off x="720725" y="1080000"/>
            <a:ext cx="7560000" cy="4860000"/>
          </a:xfrm>
        </p:spPr>
        <p:txBody>
          <a:bodyPr numCol="2" spcCol="360000">
            <a:normAutofit/>
          </a:bodyPr>
          <a:lstStyle>
            <a:lvl1pPr marL="0" indent="0">
              <a:lnSpc>
                <a:spcPts val="2400"/>
              </a:lnSpc>
              <a:spcBef>
                <a:spcPts val="300"/>
              </a:spcBef>
              <a:spcAft>
                <a:spcPts val="300"/>
              </a:spcAft>
              <a:buNone/>
              <a:defRPr sz="2000"/>
            </a:lvl1pPr>
            <a:lvl2pPr marL="360000" indent="-360000">
              <a:spcBef>
                <a:spcPts val="300"/>
              </a:spcBef>
              <a:spcAft>
                <a:spcPts val="300"/>
              </a:spcAft>
              <a:buFont typeface="Arial" pitchFamily="34" charset="0"/>
              <a:buChar char="•"/>
              <a:defRPr sz="1800"/>
            </a:lvl2pPr>
            <a:lvl3pPr marL="720000" indent="-360000">
              <a:spcBef>
                <a:spcPts val="300"/>
              </a:spcBef>
              <a:spcAft>
                <a:spcPts val="300"/>
              </a:spcAft>
              <a:defRPr sz="18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1EEB29D1-42DB-467E-84D9-4064B4F12D8F}" type="datetime3">
              <a:rPr lang="en-GB" smtClean="0"/>
              <a:t>26 May,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16788383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5"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743450" y="1079500"/>
            <a:ext cx="3780000" cy="4860000"/>
          </a:xfrm>
        </p:spPr>
        <p:txBody>
          <a:bodyPr/>
          <a:lstStyle/>
          <a:p>
            <a:r>
              <a:rPr lang="en-US" smtClean="0"/>
              <a:t>Click icon to add picture</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FD595B9-053D-465B-B83B-F88B5A46D091}" type="datetime3">
              <a:rPr lang="en-GB" smtClean="0"/>
              <a:t>26 May,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11022261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3"/>
          </p:nvPr>
        </p:nvSpPr>
        <p:spPr>
          <a:xfrm>
            <a:off x="4675186"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00" y="1079500"/>
            <a:ext cx="3780000" cy="4860000"/>
          </a:xfrm>
        </p:spPr>
        <p:txBody>
          <a:bodyPr/>
          <a:lstStyle/>
          <a:p>
            <a:r>
              <a:rPr lang="en-US" smtClean="0"/>
              <a:t>Click icon to add picture</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2F3D399-7AB6-4FE0-AD0E-66CE46D753F0}" type="datetime3">
              <a:rPr lang="en-GB" smtClean="0"/>
              <a:t>26 May,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40122583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chart">
    <p:spTree>
      <p:nvGrpSpPr>
        <p:cNvPr id="1" name=""/>
        <p:cNvGrpSpPr/>
        <p:nvPr/>
      </p:nvGrpSpPr>
      <p:grpSpPr>
        <a:xfrm>
          <a:off x="0" y="0"/>
          <a:ext cx="0" cy="0"/>
          <a:chOff x="0" y="0"/>
          <a:chExt cx="0" cy="0"/>
        </a:xfrm>
      </p:grpSpPr>
      <p:sp>
        <p:nvSpPr>
          <p:cNvPr id="8" name="Chart Placeholder 7" descr="Charts should be clear and not contain any tags or overlays which will confuse the viewer. &#10;Be very careful when animating charts - most will reduce the impact of the information you want to present." title="Chart slot"/>
          <p:cNvSpPr>
            <a:spLocks noGrp="1"/>
          </p:cNvSpPr>
          <p:nvPr>
            <p:ph type="chart" sz="quarter" idx="15"/>
          </p:nvPr>
        </p:nvSpPr>
        <p:spPr>
          <a:xfrm>
            <a:off x="4743450" y="1079500"/>
            <a:ext cx="3780000" cy="4860000"/>
          </a:xfrm>
        </p:spPr>
        <p:txBody>
          <a:bodyPr/>
          <a:lstStyle/>
          <a:p>
            <a:r>
              <a:rPr lang="en-US" smtClean="0"/>
              <a:t>Click icon to add chart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720725"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defRPr/>
            </a:lvl2pPr>
            <a:lvl3pPr marL="720000" indent="-360000">
              <a:spcBef>
                <a:spcPts val="300"/>
              </a:spcBef>
              <a:spcAft>
                <a:spcPts val="300"/>
              </a:spcAft>
              <a:defRPr/>
            </a:lvl3pPr>
          </a:lstStyle>
          <a:p>
            <a:pPr lvl="0"/>
            <a:r>
              <a:rPr lang="en-US" smtClean="0"/>
              <a:t>Click to edit Master text styles</a:t>
            </a:r>
          </a:p>
          <a:p>
            <a:pPr lvl="1"/>
            <a:r>
              <a:rPr lang="en-US" smtClean="0"/>
              <a:t>Second level</a:t>
            </a:r>
          </a:p>
          <a:p>
            <a:pPr lvl="2"/>
            <a:r>
              <a:rPr lang="en-US" smtClean="0"/>
              <a:t>Third level</a:t>
            </a:r>
          </a:p>
        </p:txBody>
      </p:sp>
      <p:sp>
        <p:nvSpPr>
          <p:cNvPr id="9"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CD9E91CE-6A2A-454B-9E69-8BE9603F4881}" type="datetime3">
              <a:rPr lang="en-GB" smtClean="0"/>
              <a:t>26 May,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42383950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8" name="Chart Placeholder 7" descr="Charts should be clear and not contain any tags or overlays which will confuse the viewer. &#10;Be very careful when animating charts - most will reduce the impact of the information you want to present." title="Chart slot"/>
          <p:cNvSpPr>
            <a:spLocks noGrp="1"/>
          </p:cNvSpPr>
          <p:nvPr>
            <p:ph type="chart" sz="quarter" idx="15"/>
          </p:nvPr>
        </p:nvSpPr>
        <p:spPr>
          <a:xfrm>
            <a:off x="720724" y="1079500"/>
            <a:ext cx="3780000" cy="4860000"/>
          </a:xfrm>
        </p:spPr>
        <p:txBody>
          <a:bodyPr/>
          <a:lstStyle/>
          <a:p>
            <a:r>
              <a:rPr lang="en-US" smtClean="0"/>
              <a:t>Click icon to add chart</a:t>
            </a:r>
            <a:endParaRPr lang="en-GB" dirty="0"/>
          </a:p>
        </p:txBody>
      </p:sp>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Text Placeholder 6"/>
          <p:cNvSpPr>
            <a:spLocks noGrp="1"/>
          </p:cNvSpPr>
          <p:nvPr>
            <p:ph type="body" sz="quarter" idx="13"/>
          </p:nvPr>
        </p:nvSpPr>
        <p:spPr>
          <a:xfrm>
            <a:off x="4675186" y="1080000"/>
            <a:ext cx="3780000" cy="4860000"/>
          </a:xfrm>
        </p:spPr>
        <p:txBody>
          <a:bodyPr/>
          <a:lstStyle>
            <a:lvl1pPr>
              <a:lnSpc>
                <a:spcPts val="2400"/>
              </a:lnSpc>
              <a:spcBef>
                <a:spcPts val="300"/>
              </a:spcBef>
              <a:spcAft>
                <a:spcPts val="300"/>
              </a:spcAft>
              <a:defRPr sz="2000"/>
            </a:lvl1pPr>
            <a:lvl2pPr marL="360000" indent="-360000">
              <a:spcBef>
                <a:spcPts val="300"/>
              </a:spcBef>
              <a:spcAft>
                <a:spcPts val="300"/>
              </a:spcAft>
              <a:buClr>
                <a:srgbClr val="00539B"/>
              </a:buClr>
              <a:defRPr/>
            </a:lvl2pPr>
            <a:lvl3pPr marL="720000" indent="-360000">
              <a:spcBef>
                <a:spcPts val="300"/>
              </a:spcBef>
              <a:spcAft>
                <a:spcPts val="300"/>
              </a:spcAft>
              <a:buClr>
                <a:srgbClr val="00539B"/>
              </a:buClr>
              <a:defRPr/>
            </a:lvl3pPr>
          </a:lstStyle>
          <a:p>
            <a:pPr lvl="0"/>
            <a:r>
              <a:rPr lang="en-US" smtClean="0"/>
              <a:t>Click to edit Master text styles</a:t>
            </a:r>
          </a:p>
          <a:p>
            <a:pPr lvl="1"/>
            <a:r>
              <a:rPr lang="en-US" smtClean="0"/>
              <a:t>Second level</a:t>
            </a:r>
          </a:p>
          <a:p>
            <a:pPr lvl="2"/>
            <a:r>
              <a:rPr lang="en-US" smtClean="0"/>
              <a:t>Third level</a:t>
            </a:r>
          </a:p>
        </p:txBody>
      </p:sp>
      <p:sp>
        <p:nvSpPr>
          <p:cNvPr id="9"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628751EB-B0F2-4597-97CD-4EE1D163A0C2}" type="datetime3">
              <a:rPr lang="en-GB" smtClean="0"/>
              <a:t>26 May, 2015</a:t>
            </a:fld>
            <a:endParaRPr lang="en-GB" dirty="0"/>
          </a:p>
        </p:txBody>
      </p:sp>
      <p:sp>
        <p:nvSpPr>
          <p:cNvPr id="10"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1"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30778713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dirty="0"/>
          </a:p>
        </p:txBody>
      </p:sp>
      <p:sp>
        <p:nvSpPr>
          <p:cNvPr id="9" name="Chart Placeholder 8" descr="Charts should be clear and not contain any tags or overlays which will confuse the viewer. &#10;Be very careful when animating charts - most will reduce the impact of the information you want to present." title="Chart slot"/>
          <p:cNvSpPr>
            <a:spLocks noGrp="1"/>
          </p:cNvSpPr>
          <p:nvPr>
            <p:ph type="chart" sz="quarter" idx="13"/>
          </p:nvPr>
        </p:nvSpPr>
        <p:spPr>
          <a:xfrm>
            <a:off x="720725" y="1080000"/>
            <a:ext cx="7560000" cy="5040000"/>
          </a:xfrm>
        </p:spPr>
        <p:txBody>
          <a:bodyPr/>
          <a:lstStyle/>
          <a:p>
            <a:r>
              <a:rPr lang="en-US" smtClean="0"/>
              <a:t>Click icon to add chart</a:t>
            </a:r>
            <a:endParaRPr lang="en-GB" dirty="0"/>
          </a:p>
        </p:txBody>
      </p:sp>
      <p:sp>
        <p:nvSpPr>
          <p:cNvPr id="7"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C29E3C6E-5EC1-47DA-A4FC-9D6DD68C5FB4}" type="datetime3">
              <a:rPr lang="en-GB" smtClean="0"/>
              <a:t>26 May, 2015</a:t>
            </a:fld>
            <a:endParaRPr lang="en-GB" dirty="0"/>
          </a:p>
        </p:txBody>
      </p:sp>
      <p:sp>
        <p:nvSpPr>
          <p:cNvPr id="8"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150777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Media Placeholder 6" descr="Videos can add a dynamic element to your presentation. View the EBRD's library at: http://www.ebrd.com/pages/news/media/video.shtml&#10;Email photos@ebrd.com for video files.&#10;Be aware that embedding video can significantly increase file size. If you have an internet connection play the file directly from ebrd.com. &#10;NB you will need sound!" title="Media slot"/>
          <p:cNvSpPr>
            <a:spLocks noGrp="1"/>
          </p:cNvSpPr>
          <p:nvPr>
            <p:ph type="media" sz="quarter" idx="13"/>
          </p:nvPr>
        </p:nvSpPr>
        <p:spPr>
          <a:xfrm>
            <a:off x="720725" y="1080000"/>
            <a:ext cx="7560000" cy="5040000"/>
          </a:xfrm>
        </p:spPr>
        <p:txBody>
          <a:bodyPr/>
          <a:lstStyle/>
          <a:p>
            <a:r>
              <a:rPr lang="en-US" smtClean="0"/>
              <a:t>Click icon to add media</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F4B94573-E0E1-4D69-B3D8-60D032F64FBE}" type="datetime3">
              <a:rPr lang="en-GB" smtClean="0"/>
              <a:t>26 May,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1158695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smtClean="0"/>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20725" y="1080000"/>
            <a:ext cx="7560000" cy="5040000"/>
          </a:xfrm>
        </p:spPr>
        <p:txBody>
          <a:bodyPr/>
          <a:lstStyle/>
          <a:p>
            <a:r>
              <a:rPr lang="en-US" smtClean="0"/>
              <a:t>Click icon to add SmartArt graphic</a:t>
            </a:r>
            <a:endParaRPr lang="en-GB" dirty="0"/>
          </a:p>
        </p:txBody>
      </p:sp>
      <p:sp>
        <p:nvSpPr>
          <p:cNvPr id="8"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87594733-CC39-4EA0-B8FD-E2F4FDDCCFDC}" type="datetime3">
              <a:rPr lang="en-GB" smtClean="0"/>
              <a:t>26 May, 2015</a:t>
            </a:fld>
            <a:endParaRPr lang="en-GB" dirty="0"/>
          </a:p>
        </p:txBody>
      </p:sp>
      <p:sp>
        <p:nvSpPr>
          <p:cNvPr id="9"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10"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3548091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bwMode="ltGray">
          <a:xfrm>
            <a:off x="0" y="0"/>
            <a:ext cx="9144000" cy="6858000"/>
          </a:xfrm>
          <a:prstGeom prst="rect">
            <a:avLst/>
          </a:prstGeom>
        </p:spPr>
      </p:pic>
      <p:sp>
        <p:nvSpPr>
          <p:cNvPr id="2" name="Title Placeholder 1" descr="Ideally your title should fit on one line." title="Slide title"/>
          <p:cNvSpPr>
            <a:spLocks noGrp="1"/>
          </p:cNvSpPr>
          <p:nvPr>
            <p:ph type="title"/>
          </p:nvPr>
        </p:nvSpPr>
        <p:spPr>
          <a:xfrm>
            <a:off x="720000" y="0"/>
            <a:ext cx="6336582" cy="847725"/>
          </a:xfrm>
          <a:prstGeom prst="rect">
            <a:avLst/>
          </a:prstGeom>
        </p:spPr>
        <p:txBody>
          <a:bodyPr vert="horz" lIns="0" tIns="0" rIns="0" bIns="0" rtlCol="0" anchor="ctr">
            <a:normAutofit/>
          </a:bodyPr>
          <a:lstStyle/>
          <a:p>
            <a:r>
              <a:rPr lang="en-US" smtClean="0"/>
              <a:t>Click to edit Master title style</a:t>
            </a:r>
            <a:endParaRPr lang="en-GB" dirty="0"/>
          </a:p>
        </p:txBody>
      </p:sp>
      <p:sp>
        <p:nvSpPr>
          <p:cNvPr id="3" name="Text Placeholder 2" descr="First level - paragraph text&#10;Second level - bullet 1&#10;Third level - bullet 2&#10;&#10;No more than 100 words per slide" title="Main body text"/>
          <p:cNvSpPr>
            <a:spLocks noGrp="1"/>
          </p:cNvSpPr>
          <p:nvPr>
            <p:ph type="body" idx="1"/>
          </p:nvPr>
        </p:nvSpPr>
        <p:spPr>
          <a:xfrm>
            <a:off x="720000" y="1079999"/>
            <a:ext cx="7560000" cy="48600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900">
                <a:solidFill>
                  <a:schemeClr val="bg1"/>
                </a:solidFill>
              </a:defRPr>
            </a:lvl1pPr>
          </a:lstStyle>
          <a:p>
            <a:fld id="{A6BEF344-74BE-4833-984E-ADED5F556EA3}" type="datetime3">
              <a:rPr lang="en-GB" smtClean="0"/>
              <a:t>26 May, 2015</a:t>
            </a:fld>
            <a:endParaRPr lang="en-GB" dirty="0"/>
          </a:p>
        </p:txBody>
      </p:sp>
      <p:sp>
        <p:nvSpPr>
          <p:cNvPr id="5" name="Footer Placeholder 4"/>
          <p:cNvSpPr>
            <a:spLocks noGrp="1"/>
          </p:cNvSpPr>
          <p:nvPr>
            <p:ph type="ftr" sz="quarter" idx="3"/>
          </p:nvPr>
        </p:nvSpPr>
        <p:spPr>
          <a:xfrm>
            <a:off x="2789382" y="6470651"/>
            <a:ext cx="3519054"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50000"/>
              </a:spcAft>
              <a:buClrTx/>
              <a:buSzTx/>
              <a:buFontTx/>
              <a:buNone/>
              <a:tabLst/>
              <a:defRPr sz="900">
                <a:solidFill>
                  <a:schemeClr val="bg1"/>
                </a:solidFill>
              </a:defRPr>
            </a:lvl1pPr>
          </a:lstStyle>
          <a:p>
            <a:endParaRPr lang="en-GB" dirty="0" smtClean="0"/>
          </a:p>
        </p:txBody>
      </p:sp>
      <p:sp>
        <p:nvSpPr>
          <p:cNvPr id="6"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900">
                <a:solidFill>
                  <a:schemeClr val="bg1"/>
                </a:solidFill>
              </a:defRPr>
            </a:lvl1pPr>
          </a:lstStyle>
          <a:p>
            <a:fld id="{FA83B8D6-F8CB-465E-A3F9-C0CB9076341A}" type="slidenum">
              <a:rPr lang="en-GB" smtClean="0"/>
              <a:pPr/>
              <a:t>‹#›</a:t>
            </a:fld>
            <a:endParaRPr lang="en-GB" dirty="0"/>
          </a:p>
        </p:txBody>
      </p:sp>
    </p:spTree>
    <p:extLst>
      <p:ext uri="{BB962C8B-B14F-4D97-AF65-F5344CB8AC3E}">
        <p14:creationId xmlns:p14="http://schemas.microsoft.com/office/powerpoint/2010/main" val="3160320373"/>
      </p:ext>
    </p:extLst>
  </p:cSld>
  <p:clrMap bg1="lt1" tx1="dk1" bg2="lt2" tx2="dk2" accent1="accent1" accent2="accent2" accent3="accent3" accent4="accent4" accent5="accent5" accent6="accent6" hlink="hlink" folHlink="folHlink"/>
  <p:sldLayoutIdLst>
    <p:sldLayoutId id="2147483755" r:id="rId1"/>
    <p:sldLayoutId id="2147483754" r:id="rId2"/>
    <p:sldLayoutId id="2147483758" r:id="rId3"/>
    <p:sldLayoutId id="2147483759" r:id="rId4"/>
    <p:sldLayoutId id="2147483763" r:id="rId5"/>
    <p:sldLayoutId id="2147483764" r:id="rId6"/>
    <p:sldLayoutId id="2147483762" r:id="rId7"/>
    <p:sldLayoutId id="2147483765" r:id="rId8"/>
    <p:sldLayoutId id="2147483766" r:id="rId9"/>
    <p:sldLayoutId id="2147483770" r:id="rId10"/>
    <p:sldLayoutId id="2147483771" r:id="rId11"/>
    <p:sldLayoutId id="2147483772" r:id="rId12"/>
    <p:sldLayoutId id="2147483773" r:id="rId13"/>
  </p:sldLayoutIdLst>
  <p:timing>
    <p:tnLst>
      <p:par>
        <p:cTn id="1" dur="indefinite" restart="never" nodeType="tmRoot"/>
      </p:par>
    </p:tnLst>
  </p:timing>
  <p:hf hdr="0" ftr="0" dt="0"/>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0" indent="0" algn="l" defTabSz="914400" rtl="0" eaLnBrk="1" latinLnBrk="0" hangingPunct="1">
        <a:lnSpc>
          <a:spcPts val="3200"/>
        </a:lnSpc>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9" y="283"/>
            <a:ext cx="9143245" cy="6857435"/>
          </a:xfrm>
          <a:prstGeom prst="rect">
            <a:avLst/>
          </a:prstGeom>
        </p:spPr>
      </p:pic>
      <p:sp>
        <p:nvSpPr>
          <p:cNvPr id="2" name="Title Placeholder 1" descr="Ideally your title should fit on one line." title="Slide title"/>
          <p:cNvSpPr>
            <a:spLocks noGrp="1"/>
          </p:cNvSpPr>
          <p:nvPr>
            <p:ph type="title"/>
          </p:nvPr>
        </p:nvSpPr>
        <p:spPr>
          <a:xfrm>
            <a:off x="720000" y="0"/>
            <a:ext cx="6336582" cy="847725"/>
          </a:xfrm>
          <a:prstGeom prst="rect">
            <a:avLst/>
          </a:prstGeom>
        </p:spPr>
        <p:txBody>
          <a:bodyPr vert="horz" lIns="0" tIns="0" rIns="0" bIns="0" rtlCol="0" anchor="ctr">
            <a:normAutofit/>
          </a:bodyPr>
          <a:lstStyle/>
          <a:p>
            <a:r>
              <a:rPr lang="en-US" smtClean="0"/>
              <a:t>Click to edit Master title style</a:t>
            </a:r>
            <a:endParaRPr lang="en-GB" dirty="0"/>
          </a:p>
        </p:txBody>
      </p:sp>
      <p:sp>
        <p:nvSpPr>
          <p:cNvPr id="4" name="Date Placeholder 3"/>
          <p:cNvSpPr>
            <a:spLocks noGrp="1"/>
          </p:cNvSpPr>
          <p:nvPr>
            <p:ph type="dt" sz="half" idx="2"/>
          </p:nvPr>
        </p:nvSpPr>
        <p:spPr>
          <a:xfrm>
            <a:off x="457200" y="64706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6AA3F-5218-4581-8298-56132045F9AE}" type="datetime3">
              <a:rPr lang="en-GB" smtClean="0"/>
              <a:t>26 May, 2015</a:t>
            </a:fld>
            <a:endParaRPr lang="en-GB" dirty="0"/>
          </a:p>
        </p:txBody>
      </p:sp>
      <p:sp>
        <p:nvSpPr>
          <p:cNvPr id="5" name="Footer Placeholder 4"/>
          <p:cNvSpPr>
            <a:spLocks noGrp="1"/>
          </p:cNvSpPr>
          <p:nvPr>
            <p:ph type="ftr" sz="quarter" idx="3"/>
          </p:nvPr>
        </p:nvSpPr>
        <p:spPr>
          <a:xfrm>
            <a:off x="3124200" y="64706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European Bank for Reconstruction and Development 2012</a:t>
            </a:r>
            <a:endParaRPr lang="en-GB"/>
          </a:p>
        </p:txBody>
      </p:sp>
      <p:sp>
        <p:nvSpPr>
          <p:cNvPr id="6" name="Slide Number Placeholder 5"/>
          <p:cNvSpPr>
            <a:spLocks noGrp="1"/>
          </p:cNvSpPr>
          <p:nvPr>
            <p:ph type="sldNum" sz="quarter" idx="4"/>
          </p:nvPr>
        </p:nvSpPr>
        <p:spPr>
          <a:xfrm>
            <a:off x="6553200" y="64706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83B8D6-F8CB-465E-A3F9-C0CB9076341A}" type="slidenum">
              <a:rPr lang="en-GB" smtClean="0"/>
              <a:t>‹#›</a:t>
            </a:fld>
            <a:endParaRPr lang="en-GB"/>
          </a:p>
        </p:txBody>
      </p:sp>
    </p:spTree>
    <p:extLst>
      <p:ext uri="{BB962C8B-B14F-4D97-AF65-F5344CB8AC3E}">
        <p14:creationId xmlns:p14="http://schemas.microsoft.com/office/powerpoint/2010/main" val="3136063710"/>
      </p:ext>
    </p:extLst>
  </p:cSld>
  <p:clrMap bg1="lt1" tx1="dk1" bg2="lt2" tx2="dk2" accent1="accent1" accent2="accent2" accent3="accent3" accent4="accent4" accent5="accent5" accent6="accent6" hlink="hlink" folHlink="folHlink"/>
  <p:sldLayoutIdLst>
    <p:sldLayoutId id="2147483768" r:id="rId1"/>
  </p:sldLayoutIdLst>
  <p:timing>
    <p:tnLst>
      <p:par>
        <p:cTn id="1" dur="indefinite" restart="never" nodeType="tmRoot"/>
      </p:par>
    </p:tnLst>
  </p:timing>
  <p:hf hdr="0" ftr="0" dt="0"/>
  <p:txStyles>
    <p:title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p:titleStyle>
    <p:bodyStyle>
      <a:lvl1pPr marL="0" indent="0" algn="l" defTabSz="914400" rtl="0" eaLnBrk="1" latinLnBrk="0" hangingPunct="1">
        <a:spcBef>
          <a:spcPts val="1200"/>
        </a:spcBef>
        <a:buClr>
          <a:schemeClr val="tx2"/>
        </a:buClr>
        <a:buFont typeface="Arial" pitchFamily="34" charset="0"/>
        <a:buNone/>
        <a:defRPr sz="2400" kern="1200">
          <a:solidFill>
            <a:srgbClr val="414141"/>
          </a:solidFill>
          <a:latin typeface="Arial" pitchFamily="34" charset="0"/>
          <a:ea typeface="+mn-ea"/>
          <a:cs typeface="Arial" pitchFamily="34" charset="0"/>
        </a:defRPr>
      </a:lvl1pPr>
      <a:lvl2pPr marL="36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2pPr>
      <a:lvl3pPr marL="720000" indent="-360000" algn="l" defTabSz="914400" rtl="0" eaLnBrk="1" latinLnBrk="0" hangingPunct="1">
        <a:spcBef>
          <a:spcPts val="300"/>
        </a:spcBef>
        <a:spcAft>
          <a:spcPts val="300"/>
        </a:spcAft>
        <a:buClr>
          <a:srgbClr val="00539B"/>
        </a:buClr>
        <a:buFont typeface="Arial" pitchFamily="34" charset="0"/>
        <a:buChar char="‒"/>
        <a:defRPr sz="1800" kern="1200">
          <a:solidFill>
            <a:srgbClr val="414141"/>
          </a:solidFill>
          <a:latin typeface="Arial" pitchFamily="34" charset="0"/>
          <a:ea typeface="+mn-ea"/>
          <a:cs typeface="Arial" pitchFamily="34" charset="0"/>
        </a:defRPr>
      </a:lvl3pPr>
      <a:lvl4pPr marL="1600200" indent="-438150" algn="l" defTabSz="914400" rtl="0" eaLnBrk="1" latinLnBrk="0" hangingPunct="1">
        <a:spcBef>
          <a:spcPct val="20000"/>
        </a:spcBef>
        <a:buClr>
          <a:schemeClr val="tx2"/>
        </a:buClr>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4pPr>
      <a:lvl5pPr marL="2057400" indent="-438150" algn="l" defTabSz="914400" rtl="0" eaLnBrk="1" latinLnBrk="0" hangingPunct="1">
        <a:spcBef>
          <a:spcPct val="20000"/>
        </a:spcBef>
        <a:buFont typeface="Arial" pitchFamily="34" charset="0"/>
        <a:buChar char="»"/>
        <a:defRPr sz="2000" kern="1200">
          <a:solidFill>
            <a:schemeClr val="tx1">
              <a:lumMod val="65000"/>
              <a:lumOff val="3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3865564939"/>
      </p:ext>
    </p:extLst>
  </p:cSld>
  <p:clrMap bg1="lt1" tx1="dk1" bg2="lt2" tx2="dk2" accent1="accent1" accent2="accent2" accent3="accent3" accent4="accent4" accent5="accent5" accent6="accent6" hlink="hlink" folHlink="folHlink"/>
  <p:sldLayoutIdLst>
    <p:sldLayoutId id="2147483761" r:id="rId1"/>
  </p:sldLayoutIdLst>
  <p:timing>
    <p:tnLst>
      <p:par>
        <p:cTn id="1" dur="indefinite" restart="never" nodeType="tmRoot"/>
      </p:par>
    </p:tnLst>
  </p:timing>
  <p:hf hdr="0" ftr="0" dt="0"/>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00539B"/>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00539B"/>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ltGray">
          <a:xfrm>
            <a:off x="0" y="0"/>
            <a:ext cx="9144000" cy="6858000"/>
          </a:xfrm>
          <a:prstGeom prst="rect">
            <a:avLst/>
          </a:prstGeom>
        </p:spPr>
      </p:pic>
      <p:sp>
        <p:nvSpPr>
          <p:cNvPr id="3" name="Text Placeholder 2"/>
          <p:cNvSpPr>
            <a:spLocks noGrp="1"/>
          </p:cNvSpPr>
          <p:nvPr>
            <p:ph type="body" idx="1"/>
          </p:nvPr>
        </p:nvSpPr>
        <p:spPr>
          <a:xfrm>
            <a:off x="720000" y="1440001"/>
            <a:ext cx="8229600" cy="1989000"/>
          </a:xfrm>
          <a:prstGeom prst="rect">
            <a:avLst/>
          </a:prstGeom>
        </p:spPr>
        <p:txBody>
          <a:bodyPr vert="horz" lIns="0" tIns="0" rIns="0" bIns="0" rtlCol="0">
            <a:normAutofit/>
          </a:bodyPr>
          <a:lstStyle/>
          <a:p>
            <a:pPr lvl="0"/>
            <a:r>
              <a:rPr lang="en-US" dirty="0" smtClean="0"/>
              <a:t>Click to edit Master text styles</a:t>
            </a:r>
          </a:p>
          <a:p>
            <a:pPr lvl="1"/>
            <a:r>
              <a:rPr lang="en-US" dirty="0" smtClean="0"/>
              <a:t>Presenter’s name and title</a:t>
            </a:r>
          </a:p>
        </p:txBody>
      </p:sp>
      <p:sp>
        <p:nvSpPr>
          <p:cNvPr id="4" name="Date Placeholder 3"/>
          <p:cNvSpPr>
            <a:spLocks noGrp="1"/>
          </p:cNvSpPr>
          <p:nvPr>
            <p:ph type="dt" sz="half" idx="2"/>
          </p:nvPr>
        </p:nvSpPr>
        <p:spPr>
          <a:xfrm>
            <a:off x="720000" y="5040000"/>
            <a:ext cx="2133600" cy="365125"/>
          </a:xfrm>
          <a:prstGeom prst="rect">
            <a:avLst/>
          </a:prstGeom>
        </p:spPr>
        <p:txBody>
          <a:bodyPr vert="horz" lIns="0" tIns="0" rIns="0" bIns="0" rtlCol="0" anchor="ctr"/>
          <a:lstStyle>
            <a:lvl1pPr algn="l">
              <a:defRPr sz="1200">
                <a:solidFill>
                  <a:schemeClr val="bg1"/>
                </a:solidFill>
              </a:defRPr>
            </a:lvl1pPr>
          </a:lstStyle>
          <a:p>
            <a:fld id="{B88F9A6B-016C-4B8C-8020-77E0070AEEAA}" type="datetime3">
              <a:rPr lang="en-GB" smtClean="0"/>
              <a:t>26 May, 2015</a:t>
            </a:fld>
            <a:endParaRPr lang="en-GB" dirty="0"/>
          </a:p>
        </p:txBody>
      </p:sp>
    </p:spTree>
    <p:extLst>
      <p:ext uri="{BB962C8B-B14F-4D97-AF65-F5344CB8AC3E}">
        <p14:creationId xmlns:p14="http://schemas.microsoft.com/office/powerpoint/2010/main" val="3315987675"/>
      </p:ext>
    </p:extLst>
  </p:cSld>
  <p:clrMap bg1="lt1" tx1="dk1" bg2="lt2" tx2="dk2" accent1="accent1" accent2="accent2" accent3="accent3" accent4="accent4" accent5="accent5" accent6="accent6" hlink="hlink" folHlink="folHlink"/>
  <p:sldLayoutIdLst>
    <p:sldLayoutId id="2147483757"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600" kern="1200">
          <a:solidFill>
            <a:schemeClr val="tx1">
              <a:lumMod val="85000"/>
              <a:lumOff val="15000"/>
            </a:schemeClr>
          </a:solidFill>
          <a:latin typeface="Arial" pitchFamily="34" charset="0"/>
          <a:ea typeface="+mn-ea"/>
          <a:cs typeface="Arial" pitchFamily="34" charset="0"/>
        </a:defRPr>
      </a:lvl1pPr>
      <a:lvl2pPr marL="0" indent="0" algn="l" defTabSz="914400" rtl="0" eaLnBrk="1" latinLnBrk="0" hangingPunct="1">
        <a:spcBef>
          <a:spcPts val="2400"/>
        </a:spcBef>
        <a:buFont typeface="Arial" pitchFamily="34" charset="0"/>
        <a:buNone/>
        <a:defRPr sz="2400" kern="1200">
          <a:solidFill>
            <a:srgbClr val="17767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400" kern="1200">
          <a:solidFill>
            <a:schemeClr val="tx1"/>
          </a:solidFill>
          <a:latin typeface="Arial" pitchFamily="34" charset="0"/>
          <a:ea typeface="+mn-ea"/>
          <a:cs typeface="Arial" pitchFamily="34" charset="0"/>
        </a:defRPr>
      </a:lvl3pPr>
      <a:lvl4pPr marL="1371600" indent="0" algn="l" defTabSz="914400" rtl="0" eaLnBrk="1" latinLnBrk="0" hangingPunct="1">
        <a:spcBef>
          <a:spcPct val="20000"/>
        </a:spcBef>
        <a:buFont typeface="Arial" pitchFamily="34" charset="0"/>
        <a:buNone/>
        <a:defRPr sz="2000" kern="1200">
          <a:solidFill>
            <a:schemeClr val="tx1"/>
          </a:solidFill>
          <a:latin typeface="Arial" pitchFamily="34" charset="0"/>
          <a:ea typeface="+mn-ea"/>
          <a:cs typeface="Arial" pitchFamily="34" charset="0"/>
        </a:defRPr>
      </a:lvl4pPr>
      <a:lvl5pPr marL="1828800" indent="0" algn="l" defTabSz="914400" rtl="0" eaLnBrk="1" latinLnBrk="0" hangingPunct="1">
        <a:spcBef>
          <a:spcPct val="20000"/>
        </a:spcBef>
        <a:buFont typeface="Arial" pitchFamily="34" charset="0"/>
        <a:buNone/>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uk/url?sa=i&amp;rct=j&amp;q=ebrd&amp;source=images&amp;cd=&amp;cad=rja&amp;docid=aTy6XV0kVk7ZCM&amp;tbnid=CxHy3R2BLlrLFM:&amp;ved=0CAUQjRw&amp;url=http://euobserver.com/opinion/115831&amp;ei=EW3dUYLbOOqW0AWDgYGoCQ&amp;bvm=bv.48705608,d.d2k&amp;psig=AFQjCNEYaixv_3V1m1Gf4gdLi0FvhbY8eA&amp;ust=1373551855427961"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inforegio.ro/ro/por-2014-2020/documente-suport.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1173192" y="1162373"/>
            <a:ext cx="7133900" cy="3547649"/>
          </a:xfrm>
        </p:spPr>
        <p:txBody>
          <a:bodyPr>
            <a:normAutofit fontScale="25000" lnSpcReduction="20000"/>
          </a:bodyPr>
          <a:lstStyle/>
          <a:p>
            <a:pPr algn="ctr"/>
            <a:endParaRPr lang="en-GB" sz="3900" b="1" kern="0" dirty="0" smtClean="0">
              <a:solidFill>
                <a:srgbClr val="00539B"/>
              </a:solidFill>
              <a:latin typeface="Arial"/>
              <a:cs typeface="Arial"/>
            </a:endParaRPr>
          </a:p>
          <a:p>
            <a:pPr algn="ctr"/>
            <a:r>
              <a:rPr lang="en-GB" sz="7400" b="1" kern="0" dirty="0" smtClean="0">
                <a:solidFill>
                  <a:srgbClr val="00539B"/>
                </a:solidFill>
                <a:latin typeface="Arial"/>
                <a:cs typeface="Arial"/>
              </a:rPr>
              <a:t>EBRD in </a:t>
            </a:r>
            <a:r>
              <a:rPr lang="en-GB" sz="7400" b="1" kern="0" dirty="0">
                <a:solidFill>
                  <a:srgbClr val="00539B"/>
                </a:solidFill>
                <a:latin typeface="Arial"/>
                <a:cs typeface="Arial"/>
              </a:rPr>
              <a:t>Romania </a:t>
            </a:r>
            <a:r>
              <a:rPr lang="en-GB" sz="7400" b="1" kern="0" dirty="0">
                <a:solidFill>
                  <a:srgbClr val="FFFF99"/>
                </a:solidFill>
                <a:effectLst>
                  <a:outerShdw blurRad="38100" dist="38100" dir="2700000" algn="tl">
                    <a:srgbClr val="000000"/>
                  </a:outerShdw>
                </a:effectLst>
                <a:latin typeface="Arial"/>
                <a:cs typeface="Arial"/>
              </a:rPr>
              <a:t/>
            </a:r>
            <a:br>
              <a:rPr lang="en-GB" sz="7400" b="1" kern="0" dirty="0">
                <a:solidFill>
                  <a:srgbClr val="FFFF99"/>
                </a:solidFill>
                <a:effectLst>
                  <a:outerShdw blurRad="38100" dist="38100" dir="2700000" algn="tl">
                    <a:srgbClr val="000000"/>
                  </a:outerShdw>
                </a:effectLst>
                <a:latin typeface="Arial"/>
                <a:cs typeface="Arial"/>
              </a:rPr>
            </a:br>
            <a:r>
              <a:rPr lang="en-GB" sz="7400" b="1" kern="0" dirty="0">
                <a:solidFill>
                  <a:srgbClr val="FFFF99"/>
                </a:solidFill>
                <a:latin typeface="Arial"/>
                <a:cs typeface="Arial"/>
              </a:rPr>
              <a:t/>
            </a:r>
            <a:br>
              <a:rPr lang="en-GB" sz="7400" b="1" kern="0" dirty="0">
                <a:solidFill>
                  <a:srgbClr val="FFFF99"/>
                </a:solidFill>
                <a:latin typeface="Arial"/>
                <a:cs typeface="Arial"/>
              </a:rPr>
            </a:br>
            <a:r>
              <a:rPr lang="en-GB" sz="7400" b="1" kern="0" dirty="0" smtClean="0">
                <a:solidFill>
                  <a:srgbClr val="0070C0"/>
                </a:solidFill>
                <a:latin typeface="Arial"/>
                <a:cs typeface="Arial"/>
              </a:rPr>
              <a:t>Strategic projects supporting urban development and sustainable urban mobility </a:t>
            </a:r>
          </a:p>
          <a:p>
            <a:pPr algn="ctr"/>
            <a:r>
              <a:rPr lang="en-GB" sz="4800" kern="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a:cs typeface="Arial"/>
              </a:rPr>
              <a:t>Aura Raducu- Programme Manager </a:t>
            </a:r>
            <a:r>
              <a:rPr lang="en-GB" sz="2000" kern="0" dirty="0">
                <a:solidFill>
                  <a:srgbClr val="FFFF99"/>
                </a:solidFill>
                <a:effectLst>
                  <a:outerShdw blurRad="38100" dist="38100" dir="2700000" algn="tl">
                    <a:srgbClr val="000000"/>
                  </a:outerShdw>
                </a:effectLst>
                <a:latin typeface="Arial"/>
                <a:cs typeface="Arial"/>
              </a:rPr>
              <a:t/>
            </a:r>
            <a:br>
              <a:rPr lang="en-GB" sz="2000" kern="0" dirty="0">
                <a:solidFill>
                  <a:srgbClr val="FFFF99"/>
                </a:solidFill>
                <a:effectLst>
                  <a:outerShdw blurRad="38100" dist="38100" dir="2700000" algn="tl">
                    <a:srgbClr val="000000"/>
                  </a:outerShdw>
                </a:effectLst>
                <a:latin typeface="Arial"/>
                <a:cs typeface="Arial"/>
              </a:rPr>
            </a:br>
            <a:r>
              <a:rPr lang="en-GB" sz="2000" b="1" kern="0" dirty="0">
                <a:solidFill>
                  <a:srgbClr val="FFFF99"/>
                </a:solidFill>
                <a:latin typeface="Arial"/>
                <a:cs typeface="Arial"/>
              </a:rPr>
              <a:t/>
            </a:r>
            <a:br>
              <a:rPr lang="en-GB" sz="2000" b="1" kern="0" dirty="0">
                <a:solidFill>
                  <a:srgbClr val="FFFF99"/>
                </a:solidFill>
                <a:latin typeface="Arial"/>
                <a:cs typeface="Arial"/>
              </a:rPr>
            </a:br>
            <a:endParaRPr lang="en-GB" sz="2000" dirty="0">
              <a:solidFill>
                <a:srgbClr val="00539B"/>
              </a:solidFill>
            </a:endParaRPr>
          </a:p>
        </p:txBody>
      </p:sp>
    </p:spTree>
    <p:extLst>
      <p:ext uri="{BB962C8B-B14F-4D97-AF65-F5344CB8AC3E}">
        <p14:creationId xmlns:p14="http://schemas.microsoft.com/office/powerpoint/2010/main" val="113297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Compensation for carrying out the Public Service </a:t>
            </a:r>
            <a:r>
              <a:rPr lang="en-US" dirty="0" smtClean="0"/>
              <a:t>Obligations (cont.)</a:t>
            </a:r>
            <a:endParaRPr lang="en-US" dirty="0"/>
          </a:p>
        </p:txBody>
      </p:sp>
      <p:sp>
        <p:nvSpPr>
          <p:cNvPr id="3" name="Text Placeholder 2"/>
          <p:cNvSpPr>
            <a:spLocks noGrp="1"/>
          </p:cNvSpPr>
          <p:nvPr>
            <p:ph type="body" sz="quarter" idx="13"/>
          </p:nvPr>
        </p:nvSpPr>
        <p:spPr>
          <a:xfrm>
            <a:off x="628650" y="1080000"/>
            <a:ext cx="7791450" cy="4860000"/>
          </a:xfrm>
        </p:spPr>
        <p:txBody>
          <a:bodyPr>
            <a:normAutofit fontScale="92500" lnSpcReduction="10000"/>
          </a:bodyPr>
          <a:lstStyle/>
          <a:p>
            <a:pPr marL="342900" indent="-342900" algn="just">
              <a:lnSpc>
                <a:spcPct val="120000"/>
              </a:lnSpc>
              <a:spcBef>
                <a:spcPts val="0"/>
              </a:spcBef>
              <a:buFont typeface="Wingdings" panose="05000000000000000000" pitchFamily="2" charset="2"/>
              <a:buChar char="q"/>
            </a:pPr>
            <a:r>
              <a:rPr lang="en-US" sz="1700" b="1" dirty="0" err="1"/>
              <a:t>rP</a:t>
            </a:r>
            <a:r>
              <a:rPr lang="en-US" sz="1700" b="1" dirty="0"/>
              <a:t> – is the reasonable Profit of the Operator, representing a rate of return of capital normal for the public transport activity sector and which takes into account the risk level of the Local public transport service born by the Operator. The level of reasonable profit shall be evaluated and set on an yearly basis by the Contracting </a:t>
            </a:r>
            <a:r>
              <a:rPr lang="en-US" sz="1700" b="1" dirty="0" smtClean="0"/>
              <a:t>Authority,</a:t>
            </a:r>
          </a:p>
          <a:p>
            <a:pPr algn="just">
              <a:lnSpc>
                <a:spcPct val="120000"/>
              </a:lnSpc>
              <a:spcBef>
                <a:spcPts val="0"/>
              </a:spcBef>
            </a:pPr>
            <a:endParaRPr lang="en-US" sz="1700" b="1" dirty="0" smtClean="0"/>
          </a:p>
          <a:p>
            <a:pPr marL="342900" indent="-342900" algn="just">
              <a:lnSpc>
                <a:spcPct val="120000"/>
              </a:lnSpc>
              <a:spcBef>
                <a:spcPts val="0"/>
              </a:spcBef>
              <a:buFont typeface="Wingdings" panose="05000000000000000000" pitchFamily="2" charset="2"/>
              <a:buChar char="q"/>
            </a:pPr>
            <a:r>
              <a:rPr lang="en-US" sz="1700" b="1" dirty="0" smtClean="0"/>
              <a:t>R </a:t>
            </a:r>
            <a:r>
              <a:rPr lang="en-US" sz="1700" b="1" dirty="0"/>
              <a:t>– is the total amount of revenues generated related to the provision of the Local Public Transport Service by the Operator, for the month for which the Compensation is granted, </a:t>
            </a:r>
            <a:r>
              <a:rPr lang="en-US" sz="1700" b="1" dirty="0" smtClean="0"/>
              <a:t>respectively</a:t>
            </a:r>
            <a:r>
              <a:rPr lang="en-US" sz="1700" dirty="0" smtClean="0"/>
              <a:t>:</a:t>
            </a:r>
          </a:p>
          <a:p>
            <a:pPr algn="just">
              <a:lnSpc>
                <a:spcPct val="120000"/>
              </a:lnSpc>
              <a:spcBef>
                <a:spcPts val="0"/>
              </a:spcBef>
            </a:pPr>
            <a:r>
              <a:rPr lang="en-US" sz="1700" dirty="0" smtClean="0"/>
              <a:t> </a:t>
            </a:r>
          </a:p>
          <a:p>
            <a:pPr marL="702900" lvl="1" indent="-342900" algn="just">
              <a:lnSpc>
                <a:spcPct val="120000"/>
              </a:lnSpc>
              <a:spcBef>
                <a:spcPts val="0"/>
              </a:spcBef>
              <a:spcAft>
                <a:spcPts val="0"/>
              </a:spcAft>
              <a:buFont typeface="Wingdings" panose="05000000000000000000" pitchFamily="2" charset="2"/>
              <a:buChar char="§"/>
            </a:pPr>
            <a:r>
              <a:rPr lang="en-US" sz="1700" b="1" i="1" dirty="0" smtClean="0"/>
              <a:t>revenues </a:t>
            </a:r>
            <a:r>
              <a:rPr lang="en-US" sz="1700" b="1" i="1" dirty="0"/>
              <a:t>from </a:t>
            </a:r>
            <a:r>
              <a:rPr lang="en-US" sz="1700" b="1" i="1" dirty="0" smtClean="0"/>
              <a:t>sales </a:t>
            </a:r>
            <a:r>
              <a:rPr lang="en-US" sz="1700" b="1" i="1" dirty="0"/>
              <a:t>of Tickets and passes to which the Operator is entitled, </a:t>
            </a:r>
            <a:endParaRPr lang="en-US" sz="1700" b="1" i="1" dirty="0" smtClean="0"/>
          </a:p>
          <a:p>
            <a:pPr marL="702900" lvl="1" indent="-342900" algn="just">
              <a:lnSpc>
                <a:spcPct val="120000"/>
              </a:lnSpc>
              <a:spcBef>
                <a:spcPts val="0"/>
              </a:spcBef>
              <a:spcAft>
                <a:spcPts val="0"/>
              </a:spcAft>
              <a:buFont typeface="Wingdings" panose="05000000000000000000" pitchFamily="2" charset="2"/>
              <a:buChar char="§"/>
            </a:pPr>
            <a:r>
              <a:rPr lang="en-US" sz="1700" b="1" i="1" dirty="0" smtClean="0"/>
              <a:t>income </a:t>
            </a:r>
            <a:r>
              <a:rPr lang="en-US" sz="1700" b="1" i="1" dirty="0"/>
              <a:t>from other activities related to the provision of Local Public Transport Service</a:t>
            </a:r>
            <a:r>
              <a:rPr lang="en-US" sz="1700" b="1" i="1" dirty="0" smtClean="0"/>
              <a:t>,</a:t>
            </a:r>
          </a:p>
          <a:p>
            <a:pPr marL="702900" lvl="1" indent="-342900" algn="just">
              <a:lnSpc>
                <a:spcPct val="120000"/>
              </a:lnSpc>
              <a:spcBef>
                <a:spcPts val="0"/>
              </a:spcBef>
              <a:spcAft>
                <a:spcPts val="0"/>
              </a:spcAft>
              <a:buFont typeface="Wingdings" panose="05000000000000000000" pitchFamily="2" charset="2"/>
              <a:buChar char="§"/>
            </a:pPr>
            <a:r>
              <a:rPr lang="en-US" sz="1700" b="1" i="1" dirty="0" smtClean="0"/>
              <a:t> the </a:t>
            </a:r>
            <a:r>
              <a:rPr lang="en-US" sz="1700" b="1" i="1" dirty="0"/>
              <a:t>Tariff Differences for which the Operator is entitled according to this Contract, </a:t>
            </a:r>
            <a:endParaRPr lang="en-US" sz="1700" b="1" i="1" dirty="0" smtClean="0"/>
          </a:p>
          <a:p>
            <a:pPr marL="702900" lvl="1" indent="-342900" algn="just">
              <a:lnSpc>
                <a:spcPct val="120000"/>
              </a:lnSpc>
              <a:spcBef>
                <a:spcPts val="0"/>
              </a:spcBef>
              <a:spcAft>
                <a:spcPts val="0"/>
              </a:spcAft>
              <a:buFont typeface="Wingdings" panose="05000000000000000000" pitchFamily="2" charset="2"/>
              <a:buChar char="§"/>
            </a:pPr>
            <a:r>
              <a:rPr lang="en-US" sz="1700" b="1" i="1" dirty="0" smtClean="0"/>
              <a:t>all other </a:t>
            </a:r>
            <a:r>
              <a:rPr lang="en-US" sz="1700" b="1" i="1" dirty="0"/>
              <a:t>revenues of the Operator from activities related to the provision of the Local Public Transport Service. </a:t>
            </a:r>
          </a:p>
          <a:p>
            <a:pPr marL="702900" lvl="1" indent="-342900" algn="just">
              <a:lnSpc>
                <a:spcPct val="120000"/>
              </a:lnSpc>
              <a:spcBef>
                <a:spcPts val="0"/>
              </a:spcBef>
              <a:spcAft>
                <a:spcPts val="0"/>
              </a:spcAft>
              <a:buFont typeface="Wingdings" panose="05000000000000000000" pitchFamily="2" charset="2"/>
              <a:buChar char="§"/>
            </a:pPr>
            <a:endParaRPr lang="en-US" sz="1700" i="1" dirty="0"/>
          </a:p>
          <a:p>
            <a:pPr algn="just"/>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10</a:t>
            </a:fld>
            <a:endParaRPr lang="en-GB" dirty="0"/>
          </a:p>
        </p:txBody>
      </p:sp>
    </p:spTree>
    <p:extLst>
      <p:ext uri="{BB962C8B-B14F-4D97-AF65-F5344CB8AC3E}">
        <p14:creationId xmlns:p14="http://schemas.microsoft.com/office/powerpoint/2010/main" val="1166816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Transport infrastructure</a:t>
            </a:r>
            <a:endParaRPr lang="en-US" dirty="0"/>
          </a:p>
        </p:txBody>
      </p:sp>
      <p:sp>
        <p:nvSpPr>
          <p:cNvPr id="3" name="Text Placeholder 2"/>
          <p:cNvSpPr>
            <a:spLocks noGrp="1"/>
          </p:cNvSpPr>
          <p:nvPr>
            <p:ph type="body" sz="quarter" idx="13"/>
          </p:nvPr>
        </p:nvSpPr>
        <p:spPr>
          <a:xfrm>
            <a:off x="720725" y="847725"/>
            <a:ext cx="8162018" cy="5622925"/>
          </a:xfrm>
        </p:spPr>
        <p:txBody>
          <a:bodyPr>
            <a:normAutofit fontScale="25000" lnSpcReduction="20000"/>
          </a:bodyPr>
          <a:lstStyle/>
          <a:p>
            <a:pPr lvl="0">
              <a:lnSpc>
                <a:spcPct val="120000"/>
              </a:lnSpc>
              <a:spcBef>
                <a:spcPts val="0"/>
              </a:spcBef>
            </a:pPr>
            <a:endParaRPr lang="en-US" sz="6400" dirty="0" smtClean="0"/>
          </a:p>
          <a:p>
            <a:pPr lvl="0" algn="just">
              <a:lnSpc>
                <a:spcPct val="120000"/>
              </a:lnSpc>
              <a:spcBef>
                <a:spcPts val="0"/>
              </a:spcBef>
            </a:pPr>
            <a:r>
              <a:rPr lang="en-US" sz="6400" dirty="0" smtClean="0"/>
              <a:t>Romania </a:t>
            </a:r>
            <a:r>
              <a:rPr lang="en-US" sz="6400" dirty="0"/>
              <a:t>has </a:t>
            </a:r>
            <a:r>
              <a:rPr lang="en-US" sz="6400" b="1" dirty="0"/>
              <a:t>electric transport</a:t>
            </a:r>
            <a:r>
              <a:rPr lang="en-US" sz="6400" dirty="0"/>
              <a:t> of about 1300 km of tram and trolley bus infrastructure and about 1800 electric vehicles, concentrated in only 17 cities (with a population of  about 5 mil people), out of 320 cities of Romania. Most of this electric equipment is obsolete  (90%) with high costs of </a:t>
            </a:r>
            <a:r>
              <a:rPr lang="en-US" sz="6400" dirty="0" smtClean="0"/>
              <a:t>maintenance and a large part of the electric infrastructure needs rehabilitation. </a:t>
            </a:r>
          </a:p>
          <a:p>
            <a:pPr lvl="0" algn="just">
              <a:lnSpc>
                <a:spcPct val="120000"/>
              </a:lnSpc>
              <a:spcBef>
                <a:spcPts val="0"/>
              </a:spcBef>
            </a:pPr>
            <a:r>
              <a:rPr lang="en-GB" sz="6400" dirty="0"/>
              <a:t>Local public </a:t>
            </a:r>
            <a:r>
              <a:rPr lang="en-GB" sz="6400" dirty="0" smtClean="0"/>
              <a:t>electric transport </a:t>
            </a:r>
            <a:r>
              <a:rPr lang="en-GB" sz="6400" dirty="0"/>
              <a:t>is decreasing starting with 1990. The number of urban localities with public urban transport decreased from 115 (2000) to </a:t>
            </a:r>
            <a:r>
              <a:rPr lang="en-GB" sz="6400" dirty="0" smtClean="0"/>
              <a:t>about 85 </a:t>
            </a:r>
            <a:r>
              <a:rPr lang="en-GB" sz="6400" dirty="0"/>
              <a:t>(</a:t>
            </a:r>
            <a:r>
              <a:rPr lang="en-GB" sz="6400" dirty="0" smtClean="0"/>
              <a:t>2014). </a:t>
            </a:r>
            <a:r>
              <a:rPr lang="en-GB" sz="6400" dirty="0"/>
              <a:t>The length of the single track public infrastructure (tram and trolley) decreased in the period 2000-2010 by 10% for trams and 51% for trolleys. </a:t>
            </a:r>
            <a:endParaRPr lang="en-US" sz="6400" dirty="0" smtClean="0"/>
          </a:p>
          <a:p>
            <a:pPr algn="just">
              <a:lnSpc>
                <a:spcPct val="120000"/>
              </a:lnSpc>
              <a:spcBef>
                <a:spcPts val="0"/>
              </a:spcBef>
            </a:pPr>
            <a:endParaRPr lang="en-US" sz="6400" b="1" dirty="0" smtClean="0"/>
          </a:p>
          <a:p>
            <a:pPr algn="just">
              <a:lnSpc>
                <a:spcPct val="120000"/>
              </a:lnSpc>
              <a:spcBef>
                <a:spcPts val="0"/>
              </a:spcBef>
            </a:pPr>
            <a:r>
              <a:rPr lang="en-US" sz="6400" b="1" dirty="0" smtClean="0"/>
              <a:t>Lack </a:t>
            </a:r>
            <a:r>
              <a:rPr lang="en-US" sz="6400" b="1" dirty="0"/>
              <a:t>of parking spaces and intermodal stations </a:t>
            </a:r>
            <a:r>
              <a:rPr lang="en-US" sz="6400" dirty="0"/>
              <a:t>has increased considerable the use of private cars and consequently the air pollution. </a:t>
            </a:r>
            <a:r>
              <a:rPr lang="en-US" sz="6400" dirty="0" smtClean="0"/>
              <a:t>Investment is </a:t>
            </a:r>
            <a:r>
              <a:rPr lang="en-US" sz="6400" dirty="0"/>
              <a:t>needed in order to apply park&amp; ride and  multi-modality systems;</a:t>
            </a:r>
          </a:p>
          <a:p>
            <a:pPr>
              <a:lnSpc>
                <a:spcPct val="120000"/>
              </a:lnSpc>
              <a:spcBef>
                <a:spcPts val="0"/>
              </a:spcBef>
            </a:pPr>
            <a:r>
              <a:rPr lang="en-US" sz="6400" dirty="0"/>
              <a:t> </a:t>
            </a:r>
            <a:endParaRPr lang="en-US" sz="6400" dirty="0" smtClean="0"/>
          </a:p>
          <a:p>
            <a:pPr algn="just">
              <a:lnSpc>
                <a:spcPct val="120000"/>
              </a:lnSpc>
              <a:spcBef>
                <a:spcPts val="0"/>
              </a:spcBef>
            </a:pPr>
            <a:r>
              <a:rPr lang="en-US" sz="6400" dirty="0" smtClean="0"/>
              <a:t>There </a:t>
            </a:r>
            <a:r>
              <a:rPr lang="en-US" sz="6400" dirty="0"/>
              <a:t>is </a:t>
            </a:r>
            <a:r>
              <a:rPr lang="en-US" sz="6400" b="1" dirty="0"/>
              <a:t>only one AFC (Automatic Fare Collection) </a:t>
            </a:r>
            <a:r>
              <a:rPr lang="en-US" sz="6400" dirty="0"/>
              <a:t>system- e-ticketing functioning at European standards – in Timisoara and partially functioning in Bucharest.  In order to apply the modern technologies for the management of urban traffic </a:t>
            </a:r>
            <a:r>
              <a:rPr lang="en-US" sz="6400" b="1" dirty="0"/>
              <a:t>(traffic management system and e-ticketing</a:t>
            </a:r>
            <a:r>
              <a:rPr lang="en-US" sz="6400" b="1" dirty="0" smtClean="0"/>
              <a:t>); </a:t>
            </a:r>
            <a:endParaRPr lang="en-US" sz="6400" dirty="0" smtClean="0"/>
          </a:p>
          <a:p>
            <a:r>
              <a:rPr lang="en-US" b="1" dirty="0"/>
              <a:t> </a:t>
            </a:r>
            <a:endParaRPr lang="en-US" dirty="0"/>
          </a:p>
          <a:p>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11</a:t>
            </a:fld>
            <a:endParaRPr lang="en-GB" dirty="0"/>
          </a:p>
        </p:txBody>
      </p:sp>
    </p:spTree>
    <p:extLst>
      <p:ext uri="{BB962C8B-B14F-4D97-AF65-F5344CB8AC3E}">
        <p14:creationId xmlns:p14="http://schemas.microsoft.com/office/powerpoint/2010/main" val="106147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 SUMPs</a:t>
            </a:r>
            <a:endParaRPr lang="en-US" dirty="0"/>
          </a:p>
        </p:txBody>
      </p:sp>
      <p:sp>
        <p:nvSpPr>
          <p:cNvPr id="5" name="Slide Number Placeholder 4"/>
          <p:cNvSpPr>
            <a:spLocks noGrp="1"/>
          </p:cNvSpPr>
          <p:nvPr>
            <p:ph type="sldNum" sz="quarter" idx="4"/>
          </p:nvPr>
        </p:nvSpPr>
        <p:spPr/>
        <p:txBody>
          <a:bodyPr/>
          <a:lstStyle/>
          <a:p>
            <a:fld id="{FA83B8D6-F8CB-465E-A3F9-C0CB9076341A}" type="slidenum">
              <a:rPr lang="en-GB" smtClean="0"/>
              <a:pPr/>
              <a:t>12</a:t>
            </a:fld>
            <a:endParaRPr lang="en-GB" dirty="0"/>
          </a:p>
        </p:txBody>
      </p:sp>
      <p:pic>
        <p:nvPicPr>
          <p:cNvPr id="8"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9296" y="847725"/>
            <a:ext cx="3124200" cy="2222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2447074413"/>
              </p:ext>
            </p:extLst>
          </p:nvPr>
        </p:nvGraphicFramePr>
        <p:xfrm>
          <a:off x="562063" y="914004"/>
          <a:ext cx="4037233" cy="1391564"/>
        </p:xfrm>
        <a:graphic>
          <a:graphicData uri="http://schemas.openxmlformats.org/drawingml/2006/table">
            <a:tbl>
              <a:tblPr firstRow="1" firstCol="1" bandRow="1">
                <a:tableStyleId>{5C22544A-7EE6-4342-B048-85BDC9FD1C3A}</a:tableStyleId>
              </a:tblPr>
              <a:tblGrid>
                <a:gridCol w="4037233"/>
              </a:tblGrid>
              <a:tr h="214811">
                <a:tc>
                  <a:txBody>
                    <a:bodyPr/>
                    <a:lstStyle/>
                    <a:p>
                      <a:pPr algn="ctr">
                        <a:lnSpc>
                          <a:spcPct val="115000"/>
                        </a:lnSpc>
                        <a:spcAft>
                          <a:spcPts val="0"/>
                        </a:spcAft>
                      </a:pPr>
                      <a:r>
                        <a:rPr lang="en-GB" sz="1600" dirty="0">
                          <a:solidFill>
                            <a:srgbClr val="FF0000"/>
                          </a:solidFill>
                          <a:effectLst/>
                        </a:rPr>
                        <a:t>Brasov, </a:t>
                      </a:r>
                      <a:r>
                        <a:rPr lang="en-GB" sz="1600" dirty="0" smtClean="0">
                          <a:solidFill>
                            <a:srgbClr val="FF0000"/>
                          </a:solidFill>
                          <a:effectLst/>
                        </a:rPr>
                        <a:t>Constanta</a:t>
                      </a:r>
                      <a:endParaRPr lang="en-GB" sz="1600" dirty="0">
                        <a:solidFill>
                          <a:srgbClr val="FF0000"/>
                        </a:solidFill>
                        <a:effectLst/>
                      </a:endParaRPr>
                    </a:p>
                  </a:txBody>
                  <a:tcPr marL="68580" marR="68580" marT="0" marB="0">
                    <a:solidFill>
                      <a:schemeClr val="tx1">
                        <a:lumMod val="40000"/>
                        <a:lumOff val="60000"/>
                      </a:schemeClr>
                    </a:solidFill>
                  </a:tcPr>
                </a:tc>
              </a:tr>
              <a:tr h="359240">
                <a:tc>
                  <a:txBody>
                    <a:bodyPr/>
                    <a:lstStyle/>
                    <a:p>
                      <a:pPr algn="ctr">
                        <a:lnSpc>
                          <a:spcPct val="115000"/>
                        </a:lnSpc>
                        <a:spcAft>
                          <a:spcPts val="0"/>
                        </a:spcAft>
                      </a:pPr>
                      <a:r>
                        <a:rPr lang="en-GB" sz="1600" dirty="0">
                          <a:solidFill>
                            <a:srgbClr val="FF0000"/>
                          </a:solidFill>
                          <a:effectLst/>
                        </a:rPr>
                        <a:t>Craiova, Iasi, </a:t>
                      </a:r>
                      <a:r>
                        <a:rPr lang="en-GB" sz="1600" dirty="0" smtClean="0">
                          <a:solidFill>
                            <a:srgbClr val="FF0000"/>
                          </a:solidFill>
                          <a:effectLst/>
                        </a:rPr>
                        <a:t>Ploiesti</a:t>
                      </a:r>
                      <a:endParaRPr lang="en-GB" sz="1600" dirty="0">
                        <a:solidFill>
                          <a:srgbClr val="FF0000"/>
                        </a:solidFill>
                        <a:effectLst/>
                      </a:endParaRPr>
                    </a:p>
                  </a:txBody>
                  <a:tcPr marL="68580" marR="68580" marT="0" marB="0">
                    <a:solidFill>
                      <a:schemeClr val="tx1">
                        <a:lumMod val="40000"/>
                        <a:lumOff val="60000"/>
                      </a:schemeClr>
                    </a:solidFill>
                  </a:tcPr>
                </a:tc>
              </a:tr>
              <a:tr h="348013">
                <a:tc>
                  <a:txBody>
                    <a:bodyPr/>
                    <a:lstStyle/>
                    <a:p>
                      <a:pPr algn="ctr">
                        <a:lnSpc>
                          <a:spcPct val="115000"/>
                        </a:lnSpc>
                        <a:spcAft>
                          <a:spcPts val="0"/>
                        </a:spcAft>
                      </a:pPr>
                      <a:r>
                        <a:rPr lang="en-GB" sz="1600" dirty="0">
                          <a:solidFill>
                            <a:srgbClr val="FF0000"/>
                          </a:solidFill>
                          <a:effectLst/>
                        </a:rPr>
                        <a:t>Cluj-Napoca, </a:t>
                      </a:r>
                      <a:r>
                        <a:rPr lang="en-GB" sz="1600" dirty="0" smtClean="0">
                          <a:solidFill>
                            <a:srgbClr val="FF0000"/>
                          </a:solidFill>
                          <a:effectLst/>
                        </a:rPr>
                        <a:t>Timisoara</a:t>
                      </a:r>
                      <a:endParaRPr lang="en-GB" sz="1600" dirty="0">
                        <a:solidFill>
                          <a:srgbClr val="FF0000"/>
                        </a:solidFill>
                        <a:effectLst/>
                      </a:endParaRPr>
                    </a:p>
                  </a:txBody>
                  <a:tcPr marL="68580" marR="68580" marT="0" marB="0">
                    <a:solidFill>
                      <a:schemeClr val="tx1">
                        <a:lumMod val="60000"/>
                        <a:lumOff val="40000"/>
                      </a:schemeClr>
                    </a:solidFill>
                  </a:tcPr>
                </a:tc>
              </a:tr>
              <a:tr h="403895">
                <a:tc>
                  <a:txBody>
                    <a:bodyPr/>
                    <a:lstStyle/>
                    <a:p>
                      <a:pPr algn="ctr">
                        <a:lnSpc>
                          <a:spcPct val="115000"/>
                        </a:lnSpc>
                        <a:spcAft>
                          <a:spcPts val="0"/>
                        </a:spcAft>
                      </a:pPr>
                      <a:r>
                        <a:rPr lang="en-GB" sz="1600" dirty="0">
                          <a:solidFill>
                            <a:srgbClr val="FF0000"/>
                          </a:solidFill>
                          <a:effectLst/>
                        </a:rPr>
                        <a:t>Bucharest – </a:t>
                      </a:r>
                      <a:r>
                        <a:rPr lang="en-GB" sz="1600" dirty="0" err="1" smtClean="0">
                          <a:solidFill>
                            <a:srgbClr val="FF0000"/>
                          </a:solidFill>
                          <a:effectLst/>
                        </a:rPr>
                        <a:t>Ilfov</a:t>
                      </a:r>
                      <a:endParaRPr lang="en-GB" sz="1600" dirty="0">
                        <a:solidFill>
                          <a:srgbClr val="FF0000"/>
                        </a:solidFill>
                        <a:effectLst/>
                      </a:endParaRPr>
                    </a:p>
                  </a:txBody>
                  <a:tcPr marL="68580" marR="68580" marT="0" marB="0">
                    <a:solidFill>
                      <a:schemeClr val="tx1">
                        <a:lumMod val="60000"/>
                        <a:lumOff val="40000"/>
                      </a:schemeClr>
                    </a:solidFill>
                  </a:tcPr>
                </a:tc>
              </a:tr>
            </a:tbl>
          </a:graphicData>
        </a:graphic>
      </p:graphicFrame>
      <p:sp>
        <p:nvSpPr>
          <p:cNvPr id="4" name="Rectangle 1"/>
          <p:cNvSpPr>
            <a:spLocks noChangeArrowheads="1"/>
          </p:cNvSpPr>
          <p:nvPr/>
        </p:nvSpPr>
        <p:spPr bwMode="auto">
          <a:xfrm>
            <a:off x="3149600" y="2011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353775" y="3097362"/>
            <a:ext cx="8491041" cy="3293209"/>
          </a:xfrm>
          <a:prstGeom prst="rect">
            <a:avLst/>
          </a:prstGeom>
        </p:spPr>
        <p:txBody>
          <a:bodyPr wrap="square">
            <a:spAutoFit/>
          </a:bodyPr>
          <a:lstStyle/>
          <a:p>
            <a:r>
              <a:rPr lang="en-US" sz="1600" b="1" dirty="0">
                <a:solidFill>
                  <a:srgbClr val="0070C0"/>
                </a:solidFill>
                <a:latin typeface="Times New Roman" panose="02020603050405020304" pitchFamily="18" charset="0"/>
                <a:cs typeface="Times New Roman" panose="02020603050405020304" pitchFamily="18" charset="0"/>
              </a:rPr>
              <a:t>The 8 Plans will  ensure:</a:t>
            </a:r>
          </a:p>
          <a:p>
            <a:pPr lvl="0" algn="just"/>
            <a:r>
              <a:rPr lang="en-US" sz="1600" b="1" dirty="0" smtClean="0">
                <a:solidFill>
                  <a:srgbClr val="0070C0"/>
                </a:solidFill>
                <a:latin typeface="Times New Roman" panose="02020603050405020304" pitchFamily="18" charset="0"/>
                <a:cs typeface="Times New Roman" panose="02020603050405020304" pitchFamily="18" charset="0"/>
              </a:rPr>
              <a:t>Application </a:t>
            </a:r>
            <a:r>
              <a:rPr lang="en-US" sz="1600" b="1" dirty="0">
                <a:solidFill>
                  <a:srgbClr val="0070C0"/>
                </a:solidFill>
                <a:latin typeface="Times New Roman" panose="02020603050405020304" pitchFamily="18" charset="0"/>
                <a:cs typeface="Times New Roman" panose="02020603050405020304" pitchFamily="18" charset="0"/>
              </a:rPr>
              <a:t>of the European concepts of planning and management for sustainable and sustainable urban mobility to the specific conditions of major cities in Romania;</a:t>
            </a:r>
          </a:p>
          <a:p>
            <a:pPr lvl="0" algn="just"/>
            <a:r>
              <a:rPr lang="en-US" sz="1600" b="1" dirty="0">
                <a:solidFill>
                  <a:srgbClr val="0070C0"/>
                </a:solidFill>
                <a:latin typeface="Times New Roman" panose="02020603050405020304" pitchFamily="18" charset="0"/>
                <a:cs typeface="Times New Roman" panose="02020603050405020304" pitchFamily="18" charset="0"/>
              </a:rPr>
              <a:t>Exchanging of information and good practice among the 8 cities, as well as disseminating experience and results to other cities at the end of the exercise;</a:t>
            </a:r>
          </a:p>
          <a:p>
            <a:pPr lvl="0" algn="just"/>
            <a:r>
              <a:rPr lang="en-US" sz="1600" b="1" dirty="0">
                <a:solidFill>
                  <a:srgbClr val="0070C0"/>
                </a:solidFill>
                <a:latin typeface="Times New Roman" panose="02020603050405020304" pitchFamily="18" charset="0"/>
                <a:cs typeface="Times New Roman" panose="02020603050405020304" pitchFamily="18" charset="0"/>
              </a:rPr>
              <a:t>Identifying the constraints in the current legal and institutional framework for public transport and general mobility and proposing solutions or modifications to it; </a:t>
            </a:r>
          </a:p>
          <a:p>
            <a:pPr lvl="0" algn="just"/>
            <a:r>
              <a:rPr lang="en-US" sz="1600" b="1" dirty="0">
                <a:solidFill>
                  <a:srgbClr val="0070C0"/>
                </a:solidFill>
                <a:latin typeface="Times New Roman" panose="02020603050405020304" pitchFamily="18" charset="0"/>
                <a:cs typeface="Times New Roman" panose="02020603050405020304" pitchFamily="18" charset="0"/>
              </a:rPr>
              <a:t>A project portfolio respecting the horizontal themes agreed by the EU Member States, embedded in all community policies, referring to: protection and improvement of the environment increase of the energy efficiency, promotion of the innovative solution, equal opportunities and non-discrimination</a:t>
            </a:r>
            <a:r>
              <a:rPr lang="en-US" sz="1400" b="1" dirty="0">
                <a:latin typeface="Times New Roman" panose="02020603050405020304" pitchFamily="18" charset="0"/>
                <a:cs typeface="Times New Roman" panose="02020603050405020304" pitchFamily="18" charset="0"/>
              </a:rPr>
              <a:t>.</a:t>
            </a:r>
          </a:p>
        </p:txBody>
      </p:sp>
      <p:sp>
        <p:nvSpPr>
          <p:cNvPr id="9" name="Text Placeholder 8"/>
          <p:cNvSpPr>
            <a:spLocks noGrp="1"/>
          </p:cNvSpPr>
          <p:nvPr>
            <p:ph type="body" sz="quarter" idx="13"/>
          </p:nvPr>
        </p:nvSpPr>
        <p:spPr>
          <a:xfrm>
            <a:off x="5663870" y="6155139"/>
            <a:ext cx="3166279" cy="315511"/>
          </a:xfrm>
        </p:spPr>
        <p:txBody>
          <a:bodyPr>
            <a:noAutofit/>
          </a:bodyPr>
          <a:lstStyle/>
          <a:p>
            <a:r>
              <a:rPr lang="en-US" sz="1600" dirty="0" smtClean="0"/>
              <a:t>Deadline October 2015 </a:t>
            </a:r>
            <a:endParaRPr lang="en-US" sz="1600" dirty="0"/>
          </a:p>
        </p:txBody>
      </p:sp>
    </p:spTree>
    <p:extLst>
      <p:ext uri="{BB962C8B-B14F-4D97-AF65-F5344CB8AC3E}">
        <p14:creationId xmlns:p14="http://schemas.microsoft.com/office/powerpoint/2010/main" val="2561678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482600" y="508000"/>
            <a:ext cx="8102600" cy="5245100"/>
          </a:xfrm>
          <a:prstGeom prst="rect">
            <a:avLst/>
          </a:prstGeom>
        </p:spPr>
      </p:pic>
    </p:spTree>
    <p:extLst>
      <p:ext uri="{BB962C8B-B14F-4D97-AF65-F5344CB8AC3E}">
        <p14:creationId xmlns:p14="http://schemas.microsoft.com/office/powerpoint/2010/main" val="1640232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1"/>
            <a:ext cx="6336582" cy="857250"/>
          </a:xfrm>
        </p:spPr>
        <p:txBody>
          <a:bodyPr>
            <a:normAutofit/>
          </a:bodyPr>
          <a:lstStyle/>
          <a:p>
            <a:r>
              <a:rPr lang="en-US" sz="1800" dirty="0" smtClean="0"/>
              <a:t>Some EBRD Urban Transport Projects: </a:t>
            </a:r>
            <a:endParaRPr lang="en-GB" sz="1800" dirty="0"/>
          </a:p>
        </p:txBody>
      </p:sp>
      <p:sp>
        <p:nvSpPr>
          <p:cNvPr id="3" name="Text Placeholder 2"/>
          <p:cNvSpPr>
            <a:spLocks noGrp="1"/>
          </p:cNvSpPr>
          <p:nvPr>
            <p:ph type="body" sz="quarter" idx="13"/>
          </p:nvPr>
        </p:nvSpPr>
        <p:spPr>
          <a:xfrm>
            <a:off x="477672" y="857251"/>
            <a:ext cx="5129543" cy="2982703"/>
          </a:xfrm>
        </p:spPr>
        <p:txBody>
          <a:bodyPr>
            <a:noAutofit/>
          </a:bodyPr>
          <a:lstStyle/>
          <a:p>
            <a:pPr marL="342900" indent="-342900" algn="just">
              <a:buFont typeface="Arial" panose="020B0604020202020204" pitchFamily="34" charset="0"/>
              <a:buChar char="•"/>
            </a:pPr>
            <a:r>
              <a:rPr lang="en-US" dirty="0" smtClean="0">
                <a:solidFill>
                  <a:srgbClr val="00539B"/>
                </a:solidFill>
              </a:rPr>
              <a:t>Brasov - Rolling Stock</a:t>
            </a:r>
          </a:p>
          <a:p>
            <a:pPr marL="342900" indent="-342900" algn="just">
              <a:buFont typeface="Arial" panose="020B0604020202020204" pitchFamily="34" charset="0"/>
              <a:buChar char="•"/>
            </a:pPr>
            <a:r>
              <a:rPr lang="en-US" dirty="0" smtClean="0">
                <a:solidFill>
                  <a:srgbClr val="00539B"/>
                </a:solidFill>
              </a:rPr>
              <a:t>Arad - Rolling Stock, e-ticketing, </a:t>
            </a:r>
          </a:p>
          <a:p>
            <a:pPr marL="342900" indent="-342900" algn="just">
              <a:buFont typeface="Arial" panose="020B0604020202020204" pitchFamily="34" charset="0"/>
              <a:buChar char="•"/>
            </a:pPr>
            <a:r>
              <a:rPr lang="en-US" dirty="0" smtClean="0">
                <a:solidFill>
                  <a:srgbClr val="00539B"/>
                </a:solidFill>
              </a:rPr>
              <a:t>Sibiu – Rolling Stock</a:t>
            </a:r>
          </a:p>
          <a:p>
            <a:pPr marL="342900" indent="-342900" algn="just">
              <a:buFont typeface="Arial" panose="020B0604020202020204" pitchFamily="34" charset="0"/>
              <a:buChar char="•"/>
            </a:pPr>
            <a:r>
              <a:rPr lang="en-US" dirty="0" smtClean="0">
                <a:solidFill>
                  <a:srgbClr val="00539B"/>
                </a:solidFill>
              </a:rPr>
              <a:t>Galati – SUMP, infrastructure, trolley buses  </a:t>
            </a:r>
          </a:p>
          <a:p>
            <a:pPr marL="342900" indent="-342900" algn="just">
              <a:buFont typeface="Arial" panose="020B0604020202020204" pitchFamily="34" charset="0"/>
              <a:buChar char="•"/>
            </a:pPr>
            <a:r>
              <a:rPr lang="en-US" dirty="0" smtClean="0">
                <a:solidFill>
                  <a:srgbClr val="00539B"/>
                </a:solidFill>
              </a:rPr>
              <a:t>Pitesti – Busses</a:t>
            </a:r>
          </a:p>
          <a:p>
            <a:pPr algn="just"/>
            <a:r>
              <a:rPr lang="en-US" dirty="0" smtClean="0">
                <a:solidFill>
                  <a:srgbClr val="00539B"/>
                </a:solidFill>
              </a:rPr>
              <a:t>All the projects include assistance for reform</a:t>
            </a: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7215" y="4069976"/>
            <a:ext cx="3312448" cy="2358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4"/>
          </p:nvPr>
        </p:nvSpPr>
        <p:spPr/>
        <p:txBody>
          <a:bodyPr/>
          <a:lstStyle/>
          <a:p>
            <a:fld id="{FA83B8D6-F8CB-465E-A3F9-C0CB9076341A}" type="slidenum">
              <a:rPr lang="en-GB" smtClean="0"/>
              <a:pPr/>
              <a:t>14</a:t>
            </a:fld>
            <a:endParaRPr lang="en-GB"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7350" y="1228351"/>
            <a:ext cx="3262313"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35007" y="3839954"/>
            <a:ext cx="2122343" cy="2564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373" y="4004029"/>
            <a:ext cx="3262313" cy="223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3922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 descr="Ideally your title should fit on one line."/>
          <p:cNvSpPr>
            <a:spLocks noGrp="1"/>
          </p:cNvSpPr>
          <p:nvPr>
            <p:ph type="title"/>
          </p:nvPr>
        </p:nvSpPr>
        <p:spPr bwMode="auto"/>
        <p:txBody>
          <a:bodyPr wrap="square" numCol="1" anchorCtr="0" compatLnSpc="1">
            <a:prstTxWarp prst="textNoShape">
              <a:avLst/>
            </a:prstTxWarp>
            <a:normAutofit/>
          </a:bodyPr>
          <a:lstStyle/>
          <a:p>
            <a:pPr eaLnBrk="1" hangingPunct="1"/>
            <a:r>
              <a:rPr lang="en-GB" b="1" dirty="0" smtClean="0">
                <a:solidFill>
                  <a:schemeClr val="accent3">
                    <a:lumMod val="75000"/>
                  </a:schemeClr>
                </a:solidFill>
                <a:effectLst>
                  <a:outerShdw blurRad="38100" dist="38100" dir="2700000" algn="tl">
                    <a:srgbClr val="000000">
                      <a:alpha val="43137"/>
                    </a:srgbClr>
                  </a:outerShdw>
                </a:effectLst>
                <a:latin typeface="Bodoni MT" pitchFamily="18" charset="0"/>
                <a:cs typeface="Arial" charset="0"/>
              </a:rPr>
              <a:t>Contacts</a:t>
            </a:r>
          </a:p>
        </p:txBody>
      </p:sp>
      <p:sp>
        <p:nvSpPr>
          <p:cNvPr id="31762" name="Slide Number Placeholder 2"/>
          <p:cNvSpPr>
            <a:spLocks noGrp="1"/>
          </p:cNvSpPr>
          <p:nvPr>
            <p:ph type="sldNum" sz="quarter" idx="4"/>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200">
                <a:solidFill>
                  <a:schemeClr val="bg1"/>
                </a:solidFill>
                <a:latin typeface="Arial" charset="0"/>
                <a:cs typeface="Arial" charset="0"/>
              </a:defRPr>
            </a:lvl1pPr>
            <a:lvl2pPr marL="742950" indent="-285750" eaLnBrk="0" hangingPunct="0">
              <a:defRPr sz="1200">
                <a:solidFill>
                  <a:schemeClr val="bg1"/>
                </a:solidFill>
                <a:latin typeface="Arial" charset="0"/>
                <a:cs typeface="Arial" charset="0"/>
              </a:defRPr>
            </a:lvl2pPr>
            <a:lvl3pPr marL="1143000" indent="-228600" eaLnBrk="0" hangingPunct="0">
              <a:defRPr sz="1200">
                <a:solidFill>
                  <a:schemeClr val="bg1"/>
                </a:solidFill>
                <a:latin typeface="Arial" charset="0"/>
                <a:cs typeface="Arial" charset="0"/>
              </a:defRPr>
            </a:lvl3pPr>
            <a:lvl4pPr marL="1600200" indent="-228600" eaLnBrk="0" hangingPunct="0">
              <a:defRPr sz="1200">
                <a:solidFill>
                  <a:schemeClr val="bg1"/>
                </a:solidFill>
                <a:latin typeface="Arial" charset="0"/>
                <a:cs typeface="Arial" charset="0"/>
              </a:defRPr>
            </a:lvl4pPr>
            <a:lvl5pPr marL="2057400" indent="-228600" eaLnBrk="0" hangingPunct="0">
              <a:defRPr sz="1200">
                <a:solidFill>
                  <a:schemeClr val="bg1"/>
                </a:solidFill>
                <a:latin typeface="Arial" charset="0"/>
                <a:cs typeface="Arial" charset="0"/>
              </a:defRPr>
            </a:lvl5pPr>
            <a:lvl6pPr marL="2514600" indent="-228600" eaLnBrk="0" fontAlgn="base" hangingPunct="0">
              <a:spcBef>
                <a:spcPct val="0"/>
              </a:spcBef>
              <a:spcAft>
                <a:spcPct val="0"/>
              </a:spcAft>
              <a:defRPr sz="1200">
                <a:solidFill>
                  <a:schemeClr val="bg1"/>
                </a:solidFill>
                <a:latin typeface="Arial" charset="0"/>
                <a:cs typeface="Arial" charset="0"/>
              </a:defRPr>
            </a:lvl6pPr>
            <a:lvl7pPr marL="2971800" indent="-228600" eaLnBrk="0" fontAlgn="base" hangingPunct="0">
              <a:spcBef>
                <a:spcPct val="0"/>
              </a:spcBef>
              <a:spcAft>
                <a:spcPct val="0"/>
              </a:spcAft>
              <a:defRPr sz="1200">
                <a:solidFill>
                  <a:schemeClr val="bg1"/>
                </a:solidFill>
                <a:latin typeface="Arial" charset="0"/>
                <a:cs typeface="Arial" charset="0"/>
              </a:defRPr>
            </a:lvl7pPr>
            <a:lvl8pPr marL="3429000" indent="-228600" eaLnBrk="0" fontAlgn="base" hangingPunct="0">
              <a:spcBef>
                <a:spcPct val="0"/>
              </a:spcBef>
              <a:spcAft>
                <a:spcPct val="0"/>
              </a:spcAft>
              <a:defRPr sz="1200">
                <a:solidFill>
                  <a:schemeClr val="bg1"/>
                </a:solidFill>
                <a:latin typeface="Arial" charset="0"/>
                <a:cs typeface="Arial" charset="0"/>
              </a:defRPr>
            </a:lvl8pPr>
            <a:lvl9pPr marL="3886200" indent="-228600" eaLnBrk="0" fontAlgn="base" hangingPunct="0">
              <a:spcBef>
                <a:spcPct val="0"/>
              </a:spcBef>
              <a:spcAft>
                <a:spcPct val="0"/>
              </a:spcAft>
              <a:defRPr sz="1200">
                <a:solidFill>
                  <a:schemeClr val="bg1"/>
                </a:solidFill>
                <a:latin typeface="Arial" charset="0"/>
                <a:cs typeface="Arial" charset="0"/>
              </a:defRPr>
            </a:lvl9pPr>
          </a:lstStyle>
          <a:p>
            <a:pPr algn="ctr" eaLnBrk="1" hangingPunct="1"/>
            <a:r>
              <a:rPr lang="en-US" sz="900" dirty="0" smtClean="0"/>
              <a:t>15</a:t>
            </a:r>
            <a:endParaRPr lang="en-GB" sz="900" dirty="0" smtClean="0"/>
          </a:p>
        </p:txBody>
      </p:sp>
      <p:sp>
        <p:nvSpPr>
          <p:cNvPr id="31755" name="Text Box 4" descr="First level - paragraph text&#10;Second level - bullet 1&#10;Third level - bullet 2&#10;&#10;No more than 100 words per slide"/>
          <p:cNvSpPr>
            <a:spLocks noGrp="1" noChangeArrowheads="1"/>
          </p:cNvSpPr>
          <p:nvPr>
            <p:ph type="body" sz="quarter" idx="16"/>
          </p:nvPr>
        </p:nvSpPr>
        <p:spPr bwMode="auto">
          <a:xfrm>
            <a:off x="88900" y="2044700"/>
            <a:ext cx="4343400" cy="4247317"/>
          </a:xfrm>
          <a:extLs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pPr marL="0" indent="0" eaLnBrk="1" hangingPunct="1">
              <a:spcBef>
                <a:spcPct val="50000"/>
              </a:spcBef>
              <a:spcAft>
                <a:spcPct val="50000"/>
              </a:spcAft>
            </a:pPr>
            <a:r>
              <a:rPr lang="en-GB" sz="1400" dirty="0" smtClean="0">
                <a:latin typeface="Calibri" panose="020F0502020204030204" pitchFamily="34" charset="0"/>
                <a:cs typeface="Arial" charset="0"/>
              </a:rPr>
              <a:t>For all further enquiries, please contact:</a:t>
            </a:r>
          </a:p>
          <a:p>
            <a:pPr eaLnBrk="1" hangingPunct="1">
              <a:lnSpc>
                <a:spcPct val="100000"/>
              </a:lnSpc>
              <a:spcBef>
                <a:spcPts val="0"/>
              </a:spcBef>
            </a:pPr>
            <a:r>
              <a:rPr lang="en-GB" sz="1400" dirty="0" smtClean="0">
                <a:latin typeface="Calibri" panose="020F0502020204030204" pitchFamily="34" charset="0"/>
                <a:cs typeface="Arial" charset="0"/>
              </a:rPr>
              <a:t>Venera </a:t>
            </a:r>
            <a:r>
              <a:rPr lang="en-GB" sz="1400" dirty="0">
                <a:latin typeface="Calibri" panose="020F0502020204030204" pitchFamily="34" charset="0"/>
                <a:cs typeface="Arial" charset="0"/>
              </a:rPr>
              <a:t>Vlad </a:t>
            </a:r>
            <a:br>
              <a:rPr lang="en-GB" sz="1400" dirty="0">
                <a:latin typeface="Calibri" panose="020F0502020204030204" pitchFamily="34" charset="0"/>
                <a:cs typeface="Arial" charset="0"/>
              </a:rPr>
            </a:br>
            <a:r>
              <a:rPr lang="en-GB" sz="1400" dirty="0" smtClean="0">
                <a:latin typeface="Calibri" panose="020F0502020204030204" pitchFamily="34" charset="0"/>
                <a:cs typeface="Arial" charset="0"/>
              </a:rPr>
              <a:t>Senior </a:t>
            </a:r>
            <a:r>
              <a:rPr lang="en-GB" sz="1400" dirty="0">
                <a:latin typeface="Calibri" panose="020F0502020204030204" pitchFamily="34" charset="0"/>
                <a:cs typeface="Arial" charset="0"/>
              </a:rPr>
              <a:t>Banker</a:t>
            </a:r>
            <a:br>
              <a:rPr lang="en-GB" sz="1400" dirty="0">
                <a:latin typeface="Calibri" panose="020F0502020204030204" pitchFamily="34" charset="0"/>
                <a:cs typeface="Arial" charset="0"/>
              </a:rPr>
            </a:br>
            <a:r>
              <a:rPr lang="en-GB" sz="1400" dirty="0" smtClean="0">
                <a:latin typeface="Calibri" panose="020F0502020204030204" pitchFamily="34" charset="0"/>
                <a:cs typeface="Arial" charset="0"/>
              </a:rPr>
              <a:t>Municipal </a:t>
            </a:r>
            <a:r>
              <a:rPr lang="en-GB" sz="1400" dirty="0">
                <a:latin typeface="Calibri" panose="020F0502020204030204" pitchFamily="34" charset="0"/>
                <a:cs typeface="Arial" charset="0"/>
              </a:rPr>
              <a:t>&amp; Environmental Infrastructure</a:t>
            </a:r>
            <a:br>
              <a:rPr lang="en-GB" sz="1400" dirty="0">
                <a:latin typeface="Calibri" panose="020F0502020204030204" pitchFamily="34" charset="0"/>
                <a:cs typeface="Arial" charset="0"/>
              </a:rPr>
            </a:br>
            <a:r>
              <a:rPr lang="en-GB" sz="1400" dirty="0">
                <a:latin typeface="Calibri" panose="020F0502020204030204" pitchFamily="34" charset="0"/>
                <a:cs typeface="Arial" charset="0"/>
              </a:rPr>
              <a:t>Tel: +40 21 202 71 </a:t>
            </a:r>
            <a:r>
              <a:rPr lang="en-GB" sz="1400" dirty="0" smtClean="0">
                <a:latin typeface="Calibri" panose="020F0502020204030204" pitchFamily="34" charset="0"/>
                <a:cs typeface="Arial" charset="0"/>
              </a:rPr>
              <a:t>19</a:t>
            </a:r>
          </a:p>
          <a:p>
            <a:pPr eaLnBrk="1" hangingPunct="1">
              <a:lnSpc>
                <a:spcPct val="100000"/>
              </a:lnSpc>
              <a:spcBef>
                <a:spcPts val="0"/>
              </a:spcBef>
            </a:pPr>
            <a:r>
              <a:rPr lang="en-US" sz="1400" dirty="0" smtClean="0">
                <a:latin typeface="Calibri" panose="020F0502020204030204" pitchFamily="34" charset="0"/>
                <a:cs typeface="Arial" charset="0"/>
              </a:rPr>
              <a:t>Email: vladv@ebrd.com</a:t>
            </a:r>
            <a:endParaRPr lang="en-GB" sz="1400" dirty="0" smtClean="0">
              <a:latin typeface="Calibri" panose="020F0502020204030204" pitchFamily="34" charset="0"/>
              <a:cs typeface="Arial" charset="0"/>
            </a:endParaRPr>
          </a:p>
          <a:p>
            <a:pPr eaLnBrk="1" hangingPunct="1">
              <a:lnSpc>
                <a:spcPct val="100000"/>
              </a:lnSpc>
              <a:spcBef>
                <a:spcPts val="0"/>
              </a:spcBef>
            </a:pPr>
            <a:endParaRPr lang="en-GB" sz="1400" dirty="0" smtClean="0">
              <a:latin typeface="Calibri" panose="020F0502020204030204" pitchFamily="34" charset="0"/>
              <a:cs typeface="Arial" charset="0"/>
            </a:endParaRPr>
          </a:p>
          <a:p>
            <a:pPr eaLnBrk="1" hangingPunct="1">
              <a:lnSpc>
                <a:spcPct val="100000"/>
              </a:lnSpc>
              <a:spcBef>
                <a:spcPts val="0"/>
              </a:spcBef>
            </a:pPr>
            <a:r>
              <a:rPr lang="en-GB" sz="1400" dirty="0" smtClean="0">
                <a:latin typeface="Calibri" panose="020F0502020204030204" pitchFamily="34" charset="0"/>
                <a:cs typeface="Arial" charset="0"/>
              </a:rPr>
              <a:t>Aura Raducu</a:t>
            </a:r>
          </a:p>
          <a:p>
            <a:pPr eaLnBrk="1" hangingPunct="1">
              <a:lnSpc>
                <a:spcPct val="100000"/>
              </a:lnSpc>
              <a:spcBef>
                <a:spcPts val="0"/>
              </a:spcBef>
            </a:pPr>
            <a:r>
              <a:rPr lang="en-GB" sz="1400" dirty="0" smtClean="0">
                <a:latin typeface="Calibri" panose="020F0502020204030204" pitchFamily="34" charset="0"/>
                <a:cs typeface="Arial" charset="0"/>
              </a:rPr>
              <a:t>Programme Manager</a:t>
            </a:r>
          </a:p>
          <a:p>
            <a:pPr eaLnBrk="1" hangingPunct="1">
              <a:lnSpc>
                <a:spcPct val="100000"/>
              </a:lnSpc>
              <a:spcBef>
                <a:spcPts val="0"/>
              </a:spcBef>
            </a:pPr>
            <a:r>
              <a:rPr lang="en-US" sz="1400" dirty="0" smtClean="0">
                <a:latin typeface="Calibri" panose="020F0502020204030204" pitchFamily="34" charset="0"/>
                <a:cs typeface="Arial" charset="0"/>
              </a:rPr>
              <a:t>Email raducua@ebrd.com</a:t>
            </a:r>
            <a:endParaRPr lang="en-GB" sz="1400" dirty="0" smtClean="0">
              <a:latin typeface="Calibri" panose="020F0502020204030204" pitchFamily="34" charset="0"/>
              <a:cs typeface="Arial" charset="0"/>
            </a:endParaRPr>
          </a:p>
          <a:p>
            <a:pPr eaLnBrk="1" hangingPunct="1">
              <a:lnSpc>
                <a:spcPct val="100000"/>
              </a:lnSpc>
              <a:spcBef>
                <a:spcPts val="0"/>
              </a:spcBef>
            </a:pPr>
            <a:r>
              <a:rPr lang="en-GB" sz="1400" dirty="0" smtClean="0">
                <a:latin typeface="Calibri" panose="020F0502020204030204" pitchFamily="34" charset="0"/>
                <a:cs typeface="Arial" charset="0"/>
              </a:rPr>
              <a:t/>
            </a:r>
            <a:br>
              <a:rPr lang="en-GB" sz="1400" dirty="0" smtClean="0">
                <a:latin typeface="Calibri" panose="020F0502020204030204" pitchFamily="34" charset="0"/>
                <a:cs typeface="Arial" charset="0"/>
              </a:rPr>
            </a:br>
            <a:r>
              <a:rPr lang="en-GB" sz="1400" dirty="0" smtClean="0">
                <a:latin typeface="Calibri" panose="020F0502020204030204" pitchFamily="34" charset="0"/>
                <a:cs typeface="Arial" charset="0"/>
              </a:rPr>
              <a:t>EBRD</a:t>
            </a:r>
            <a:r>
              <a:rPr lang="en-GB" sz="1400" dirty="0">
                <a:latin typeface="Calibri" panose="020F0502020204030204" pitchFamily="34" charset="0"/>
                <a:cs typeface="Arial" charset="0"/>
              </a:rPr>
              <a:t>, </a:t>
            </a:r>
            <a:r>
              <a:rPr lang="en-GB" sz="1400" dirty="0" smtClean="0">
                <a:latin typeface="Calibri" panose="020F0502020204030204" pitchFamily="34" charset="0"/>
                <a:cs typeface="Arial" charset="0"/>
              </a:rPr>
              <a:t>Bucharest Resident Office </a:t>
            </a:r>
            <a:br>
              <a:rPr lang="en-GB" sz="1400" dirty="0" smtClean="0">
                <a:latin typeface="Calibri" panose="020F0502020204030204" pitchFamily="34" charset="0"/>
                <a:cs typeface="Arial" charset="0"/>
              </a:rPr>
            </a:br>
            <a:r>
              <a:rPr lang="en-GB" sz="1400" dirty="0">
                <a:latin typeface="Calibri" panose="020F0502020204030204" pitchFamily="34" charset="0"/>
                <a:cs typeface="Arial" charset="0"/>
              </a:rPr>
              <a:t>Metropolis </a:t>
            </a:r>
            <a:r>
              <a:rPr lang="en-GB" sz="1400" dirty="0" smtClean="0">
                <a:latin typeface="Calibri" panose="020F0502020204030204" pitchFamily="34" charset="0"/>
                <a:cs typeface="Arial" charset="0"/>
              </a:rPr>
              <a:t>Center, 56-60 </a:t>
            </a:r>
            <a:r>
              <a:rPr lang="en-GB" sz="1400" dirty="0" err="1">
                <a:latin typeface="Calibri" panose="020F0502020204030204" pitchFamily="34" charset="0"/>
                <a:cs typeface="Arial" charset="0"/>
              </a:rPr>
              <a:t>Iancu</a:t>
            </a:r>
            <a:r>
              <a:rPr lang="en-GB" sz="1400" dirty="0">
                <a:latin typeface="Calibri" panose="020F0502020204030204" pitchFamily="34" charset="0"/>
                <a:cs typeface="Arial" charset="0"/>
              </a:rPr>
              <a:t> de </a:t>
            </a:r>
            <a:r>
              <a:rPr lang="en-GB" sz="1400" dirty="0" err="1">
                <a:latin typeface="Calibri" panose="020F0502020204030204" pitchFamily="34" charset="0"/>
                <a:cs typeface="Arial" charset="0"/>
              </a:rPr>
              <a:t>Hunedoara</a:t>
            </a:r>
            <a:r>
              <a:rPr lang="en-GB" sz="1400" dirty="0">
                <a:latin typeface="Calibri" panose="020F0502020204030204" pitchFamily="34" charset="0"/>
                <a:cs typeface="Arial" charset="0"/>
              </a:rPr>
              <a:t> </a:t>
            </a:r>
            <a:r>
              <a:rPr lang="en-GB" sz="1400" dirty="0" smtClean="0">
                <a:latin typeface="Calibri" panose="020F0502020204030204" pitchFamily="34" charset="0"/>
                <a:cs typeface="Arial" charset="0"/>
              </a:rPr>
              <a:t>Blvd.,</a:t>
            </a:r>
          </a:p>
          <a:p>
            <a:pPr eaLnBrk="1" hangingPunct="1">
              <a:spcBef>
                <a:spcPct val="50000"/>
              </a:spcBef>
              <a:spcAft>
                <a:spcPct val="50000"/>
              </a:spcAft>
            </a:pPr>
            <a:r>
              <a:rPr lang="en-GB" sz="1400" dirty="0" smtClean="0">
                <a:latin typeface="Calibri" panose="020F0502020204030204" pitchFamily="34" charset="0"/>
                <a:cs typeface="Arial" charset="0"/>
              </a:rPr>
              <a:t>3rd </a:t>
            </a:r>
            <a:r>
              <a:rPr lang="en-GB" sz="1400" dirty="0">
                <a:latin typeface="Calibri" panose="020F0502020204030204" pitchFamily="34" charset="0"/>
                <a:cs typeface="Arial" charset="0"/>
              </a:rPr>
              <a:t>floor, West </a:t>
            </a:r>
            <a:r>
              <a:rPr lang="en-GB" sz="1400" dirty="0" smtClean="0">
                <a:latin typeface="Calibri" panose="020F0502020204030204" pitchFamily="34" charset="0"/>
                <a:cs typeface="Arial" charset="0"/>
              </a:rPr>
              <a:t>Wing, Sector 1, Bucharest, Romania</a:t>
            </a:r>
            <a:endParaRPr lang="en-GB" sz="1400" dirty="0">
              <a:latin typeface="Calibri" panose="020F0502020204030204" pitchFamily="34" charset="0"/>
              <a:cs typeface="Arial" charset="0"/>
            </a:endParaRPr>
          </a:p>
          <a:p>
            <a:pPr eaLnBrk="1" hangingPunct="1">
              <a:spcBef>
                <a:spcPct val="50000"/>
              </a:spcBef>
              <a:spcAft>
                <a:spcPct val="50000"/>
              </a:spcAft>
            </a:pPr>
            <a:endParaRPr lang="en-GB" sz="1400" dirty="0" smtClean="0">
              <a:latin typeface="Franklin Gothic Book" pitchFamily="34" charset="0"/>
              <a:cs typeface="Arial" charset="0"/>
            </a:endParaRPr>
          </a:p>
        </p:txBody>
      </p:sp>
      <p:pic>
        <p:nvPicPr>
          <p:cNvPr id="10242" name="Picture 2" descr="http://euobserver.com/media/src/57c3f373b0f0cb6d3d7b886eda3193c5.jpg">
            <a:hlinkClick r:id="rId3"/>
          </p:cNvPr>
          <p:cNvPicPr>
            <a:picLocks noGrp="1" noChangeAspect="1" noChangeArrowheads="1"/>
          </p:cNvPicPr>
          <p:nvPr>
            <p:ph sz="quarter" idx="17"/>
          </p:nvPr>
        </p:nvPicPr>
        <p:blipFill rotWithShape="1">
          <a:blip r:embed="rId4" cstate="email">
            <a:extLst>
              <a:ext uri="{28A0092B-C50C-407E-A947-70E740481C1C}">
                <a14:useLocalDpi xmlns:a14="http://schemas.microsoft.com/office/drawing/2010/main" val="0"/>
              </a:ext>
            </a:extLst>
          </a:blip>
          <a:srcRect l="13012" r="13402"/>
          <a:stretch/>
        </p:blipFill>
        <p:spPr bwMode="auto">
          <a:xfrm>
            <a:off x="4038896" y="1630371"/>
            <a:ext cx="4803227" cy="43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906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725" y="0"/>
            <a:ext cx="6336582" cy="847725"/>
          </a:xfrm>
        </p:spPr>
        <p:txBody>
          <a:bodyPr>
            <a:normAutofit/>
          </a:bodyPr>
          <a:lstStyle/>
          <a:p>
            <a:r>
              <a:rPr lang="en-GB" sz="2000" b="1" dirty="0" smtClean="0"/>
              <a:t>EBRD- RO Government </a:t>
            </a:r>
            <a:br>
              <a:rPr lang="en-GB" sz="2000" b="1" dirty="0" smtClean="0"/>
            </a:br>
            <a:r>
              <a:rPr lang="en-GB" sz="2000" b="1" dirty="0" smtClean="0"/>
              <a:t>Memorandum  of Understanding </a:t>
            </a:r>
            <a:endParaRPr lang="en-GB" sz="2000" b="1" dirty="0"/>
          </a:p>
        </p:txBody>
      </p:sp>
      <p:sp>
        <p:nvSpPr>
          <p:cNvPr id="3" name="Text Placeholder 2"/>
          <p:cNvSpPr>
            <a:spLocks noGrp="1"/>
          </p:cNvSpPr>
          <p:nvPr>
            <p:ph type="body" sz="quarter" idx="13"/>
          </p:nvPr>
        </p:nvSpPr>
        <p:spPr>
          <a:xfrm>
            <a:off x="720725" y="1079999"/>
            <a:ext cx="8201602" cy="5390651"/>
          </a:xfrm>
        </p:spPr>
        <p:txBody>
          <a:bodyPr>
            <a:noAutofit/>
          </a:bodyPr>
          <a:lstStyle/>
          <a:p>
            <a:pPr marL="342900" indent="-342900" algn="just">
              <a:buFont typeface="Arial" panose="020B0604020202020204" pitchFamily="34" charset="0"/>
              <a:buChar char="•"/>
            </a:pPr>
            <a:r>
              <a:rPr lang="en-GB" sz="1600" b="1" dirty="0" smtClean="0">
                <a:latin typeface="+mn-lt"/>
              </a:rPr>
              <a:t>In the Context of the Memorandum of Understanding signed between the Romanian Government and each IFI, in order to improve the absorption capacity and prepare the strategic projects for EU 2014-2020 programmes, EBRD provides support for the following sectors:</a:t>
            </a:r>
          </a:p>
          <a:p>
            <a:pPr marL="1062900" lvl="2" indent="-342900">
              <a:buFont typeface="Wingdings" panose="05000000000000000000" pitchFamily="2" charset="2"/>
              <a:buChar char="q"/>
            </a:pPr>
            <a:r>
              <a:rPr lang="en-GB" sz="1600" b="1" dirty="0" smtClean="0">
                <a:latin typeface="+mn-lt"/>
              </a:rPr>
              <a:t>Urban transport </a:t>
            </a:r>
          </a:p>
          <a:p>
            <a:pPr marL="1062900" lvl="2" indent="-342900">
              <a:buFont typeface="Wingdings" panose="05000000000000000000" pitchFamily="2" charset="2"/>
              <a:buChar char="q"/>
            </a:pPr>
            <a:r>
              <a:rPr lang="en-GB" sz="1600" b="1" dirty="0" smtClean="0">
                <a:latin typeface="+mn-lt"/>
              </a:rPr>
              <a:t>Energy efficiency in public and residential buildings </a:t>
            </a:r>
          </a:p>
          <a:p>
            <a:pPr marL="1062900" lvl="2" indent="-342900">
              <a:buFont typeface="Wingdings" panose="05000000000000000000" pitchFamily="2" charset="2"/>
              <a:buChar char="q"/>
            </a:pPr>
            <a:r>
              <a:rPr lang="en-GB" sz="1600" b="1" dirty="0" smtClean="0">
                <a:latin typeface="+mn-lt"/>
              </a:rPr>
              <a:t>Water and waste water </a:t>
            </a:r>
          </a:p>
          <a:p>
            <a:pPr marL="342900" indent="-342900">
              <a:buFont typeface="Arial" panose="020B0604020202020204" pitchFamily="34" charset="0"/>
              <a:buChar char="•"/>
            </a:pPr>
            <a:r>
              <a:rPr lang="en-GB" sz="1600" b="1" dirty="0" smtClean="0">
                <a:latin typeface="+mn-lt"/>
              </a:rPr>
              <a:t>The main strategic projects for Urban transport are:</a:t>
            </a:r>
          </a:p>
          <a:p>
            <a:pPr marL="702900" lvl="1" indent="-342900" algn="just">
              <a:buFont typeface="Wingdings" panose="05000000000000000000" pitchFamily="2" charset="2"/>
              <a:buChar char="q"/>
            </a:pPr>
            <a:r>
              <a:rPr lang="en-US" sz="1600" b="1" dirty="0" smtClean="0">
                <a:latin typeface="+mn-lt"/>
              </a:rPr>
              <a:t>Support </a:t>
            </a:r>
            <a:r>
              <a:rPr lang="en-US" sz="1600" b="1" dirty="0">
                <a:latin typeface="+mn-lt"/>
              </a:rPr>
              <a:t>for the preparation </a:t>
            </a:r>
            <a:r>
              <a:rPr lang="en-US" sz="1600" b="1" dirty="0" smtClean="0">
                <a:latin typeface="+mn-lt"/>
              </a:rPr>
              <a:t>of the ROP 2014-2020 (Strengthening </a:t>
            </a:r>
            <a:r>
              <a:rPr lang="en-US" sz="1600" b="1" dirty="0">
                <a:latin typeface="+mn-lt"/>
              </a:rPr>
              <a:t>the Government of Romania’s administrative capacity in </a:t>
            </a:r>
            <a:r>
              <a:rPr lang="en-US" sz="1600" b="1" dirty="0" smtClean="0">
                <a:latin typeface="+mn-lt"/>
              </a:rPr>
              <a:t>strategy </a:t>
            </a:r>
            <a:r>
              <a:rPr lang="en-US" sz="1600" b="1" dirty="0">
                <a:latin typeface="+mn-lt"/>
              </a:rPr>
              <a:t>formulation </a:t>
            </a:r>
            <a:r>
              <a:rPr lang="en-US" sz="1600" b="1" dirty="0" smtClean="0">
                <a:latin typeface="+mn-lt"/>
              </a:rPr>
              <a:t>and </a:t>
            </a:r>
            <a:r>
              <a:rPr lang="en-US" sz="1600" b="1" dirty="0">
                <a:latin typeface="+mn-lt"/>
              </a:rPr>
              <a:t>project planning, design and implementation in urban transport </a:t>
            </a:r>
            <a:r>
              <a:rPr lang="en-US" sz="1600" b="1" dirty="0" smtClean="0">
                <a:latin typeface="+mn-lt"/>
              </a:rPr>
              <a:t>sector)</a:t>
            </a:r>
            <a:endParaRPr lang="en-US" sz="1600" b="1" dirty="0">
              <a:latin typeface="+mn-lt"/>
            </a:endParaRPr>
          </a:p>
          <a:p>
            <a:pPr marL="702900" lvl="1" indent="-342900">
              <a:buFont typeface="Wingdings" panose="05000000000000000000" pitchFamily="2" charset="2"/>
              <a:buChar char="q"/>
            </a:pPr>
            <a:r>
              <a:rPr lang="en-US" sz="1600" b="1" dirty="0" smtClean="0">
                <a:latin typeface="+mn-lt"/>
              </a:rPr>
              <a:t>Prepare a standard model for Public Service Contract</a:t>
            </a:r>
          </a:p>
          <a:p>
            <a:pPr marL="702900" lvl="1" indent="-342900">
              <a:buFont typeface="Wingdings" panose="05000000000000000000" pitchFamily="2" charset="2"/>
              <a:buChar char="q"/>
            </a:pPr>
            <a:r>
              <a:rPr lang="en-US" sz="1600" b="1" dirty="0" smtClean="0">
                <a:latin typeface="+mn-lt"/>
              </a:rPr>
              <a:t>Prepare 8 Sustainable Urban Mobility Plans </a:t>
            </a:r>
            <a:endParaRPr lang="en-GB" sz="1600" b="1" dirty="0">
              <a:latin typeface="+mn-lt"/>
            </a:endParaRPr>
          </a:p>
        </p:txBody>
      </p:sp>
      <p:sp>
        <p:nvSpPr>
          <p:cNvPr id="4" name="Slide Number Placeholder 3"/>
          <p:cNvSpPr>
            <a:spLocks noGrp="1"/>
          </p:cNvSpPr>
          <p:nvPr>
            <p:ph type="sldNum" sz="quarter" idx="4"/>
          </p:nvPr>
        </p:nvSpPr>
        <p:spPr/>
        <p:txBody>
          <a:bodyPr/>
          <a:lstStyle/>
          <a:p>
            <a:fld id="{FA83B8D6-F8CB-465E-A3F9-C0CB9076341A}" type="slidenum">
              <a:rPr lang="en-GB" smtClean="0"/>
              <a:pPr/>
              <a:t>2</a:t>
            </a:fld>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7680" y="4797297"/>
            <a:ext cx="2516320" cy="1673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37478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624" y="0"/>
            <a:ext cx="6734176" cy="895350"/>
          </a:xfrm>
        </p:spPr>
        <p:txBody>
          <a:bodyPr>
            <a:normAutofit fontScale="90000"/>
          </a:bodyPr>
          <a:lstStyle/>
          <a:p>
            <a:r>
              <a:rPr lang="en-US" sz="1800" b="1" dirty="0" smtClean="0"/>
              <a:t/>
            </a:r>
            <a:br>
              <a:rPr lang="en-US" sz="1800" b="1" dirty="0" smtClean="0"/>
            </a:br>
            <a:r>
              <a:rPr lang="en-US" sz="1800" b="1" dirty="0" smtClean="0"/>
              <a:t>EBRD Project for </a:t>
            </a:r>
            <a:r>
              <a:rPr lang="en-US" sz="1800" b="1" dirty="0"/>
              <a:t>Preparation of EU- Compliant Public Service Contract for </a:t>
            </a:r>
            <a:r>
              <a:rPr lang="en-US" sz="1800" b="1" dirty="0" smtClean="0"/>
              <a:t>the Romanian </a:t>
            </a:r>
            <a:r>
              <a:rPr lang="en-US" sz="1800" b="1" dirty="0"/>
              <a:t>Cities </a:t>
            </a:r>
            <a:r>
              <a:rPr lang="en-US" sz="1800" b="1" dirty="0" smtClean="0"/>
              <a:t> </a:t>
            </a:r>
            <a:r>
              <a:rPr lang="en-US" sz="1800" dirty="0"/>
              <a:t/>
            </a:r>
            <a:br>
              <a:rPr lang="en-US" sz="1800" dirty="0"/>
            </a:br>
            <a:endParaRPr lang="en-US" sz="1800" dirty="0"/>
          </a:p>
        </p:txBody>
      </p:sp>
      <p:sp>
        <p:nvSpPr>
          <p:cNvPr id="3" name="Text Placeholder 2"/>
          <p:cNvSpPr>
            <a:spLocks noGrp="1"/>
          </p:cNvSpPr>
          <p:nvPr>
            <p:ph type="body" sz="quarter" idx="13"/>
          </p:nvPr>
        </p:nvSpPr>
        <p:spPr>
          <a:xfrm>
            <a:off x="390525" y="895350"/>
            <a:ext cx="8515350" cy="5575301"/>
          </a:xfrm>
        </p:spPr>
        <p:txBody>
          <a:bodyPr>
            <a:normAutofit/>
          </a:bodyPr>
          <a:lstStyle/>
          <a:p>
            <a:pPr>
              <a:lnSpc>
                <a:spcPct val="100000"/>
              </a:lnSpc>
              <a:spcBef>
                <a:spcPts val="600"/>
              </a:spcBef>
              <a:spcAft>
                <a:spcPts val="600"/>
              </a:spcAft>
            </a:pPr>
            <a:r>
              <a:rPr lang="en-US" sz="1600" b="1" dirty="0" smtClean="0">
                <a:latin typeface="+mn-lt"/>
              </a:rPr>
              <a:t>EBRD contract with the </a:t>
            </a:r>
            <a:r>
              <a:rPr lang="en-US" sz="1600" b="1" dirty="0"/>
              <a:t>Ministry of Regional Development and Public </a:t>
            </a:r>
            <a:r>
              <a:rPr lang="en-US" sz="1600" b="1" dirty="0" smtClean="0"/>
              <a:t>Administration (MRDPA)  - </a:t>
            </a:r>
            <a:r>
              <a:rPr lang="en-US" sz="1600" b="1" dirty="0" smtClean="0">
                <a:latin typeface="+mn-lt"/>
              </a:rPr>
              <a:t>finalized in 2014, with the following outputs:</a:t>
            </a:r>
          </a:p>
          <a:p>
            <a:pPr marL="285750" indent="-285750" algn="just">
              <a:lnSpc>
                <a:spcPct val="100000"/>
              </a:lnSpc>
              <a:spcBef>
                <a:spcPts val="600"/>
              </a:spcBef>
              <a:spcAft>
                <a:spcPts val="600"/>
              </a:spcAft>
              <a:buFont typeface="Wingdings" panose="05000000000000000000" pitchFamily="2" charset="2"/>
              <a:buChar char="q"/>
            </a:pPr>
            <a:r>
              <a:rPr lang="en-US" sz="1600" b="1" dirty="0" smtClean="0">
                <a:latin typeface="+mn-lt"/>
              </a:rPr>
              <a:t>Recommendations on the </a:t>
            </a:r>
            <a:r>
              <a:rPr lang="en-US" sz="1600" b="1" dirty="0">
                <a:latin typeface="+mn-lt"/>
              </a:rPr>
              <a:t>national legislative and institutional </a:t>
            </a:r>
            <a:r>
              <a:rPr lang="en-US" sz="1600" b="1" dirty="0" smtClean="0">
                <a:latin typeface="+mn-lt"/>
              </a:rPr>
              <a:t>framework;</a:t>
            </a:r>
          </a:p>
          <a:p>
            <a:pPr marL="285750" indent="-285750" algn="just">
              <a:lnSpc>
                <a:spcPct val="100000"/>
              </a:lnSpc>
              <a:spcBef>
                <a:spcPts val="600"/>
              </a:spcBef>
              <a:spcAft>
                <a:spcPts val="600"/>
              </a:spcAft>
              <a:buFont typeface="Wingdings" panose="05000000000000000000" pitchFamily="2" charset="2"/>
              <a:buChar char="q"/>
            </a:pPr>
            <a:r>
              <a:rPr lang="en-US" sz="1600" b="1" dirty="0" smtClean="0">
                <a:latin typeface="+mn-lt"/>
              </a:rPr>
              <a:t>Recommendations on the </a:t>
            </a:r>
            <a:r>
              <a:rPr lang="en-US" sz="1600" b="1" dirty="0">
                <a:latin typeface="+mn-lt"/>
              </a:rPr>
              <a:t>specific </a:t>
            </a:r>
            <a:r>
              <a:rPr lang="en-US" sz="1600" b="1" dirty="0" smtClean="0">
                <a:latin typeface="+mn-lt"/>
              </a:rPr>
              <a:t>investment needs </a:t>
            </a:r>
            <a:r>
              <a:rPr lang="en-US" sz="1600" b="1" dirty="0">
                <a:latin typeface="+mn-lt"/>
              </a:rPr>
              <a:t>for improving the urban transport in Romania</a:t>
            </a:r>
            <a:r>
              <a:rPr lang="en-US" sz="1600" b="1" dirty="0" smtClean="0">
                <a:latin typeface="+mn-lt"/>
              </a:rPr>
              <a:t> </a:t>
            </a:r>
          </a:p>
          <a:p>
            <a:pPr marL="285750" indent="-285750" algn="just">
              <a:lnSpc>
                <a:spcPct val="100000"/>
              </a:lnSpc>
              <a:spcBef>
                <a:spcPts val="600"/>
              </a:spcBef>
              <a:spcAft>
                <a:spcPts val="600"/>
              </a:spcAft>
              <a:buFont typeface="Wingdings" panose="05000000000000000000" pitchFamily="2" charset="2"/>
              <a:buChar char="q"/>
            </a:pPr>
            <a:r>
              <a:rPr lang="en-US" sz="1600" b="1" dirty="0" smtClean="0">
                <a:latin typeface="+mn-lt"/>
              </a:rPr>
              <a:t>Public Service Contract template and guidelines for public and private transport operators, for applying the EC Regulation 1370/2007 which entered into force in December 2009 but still not fully applied in Romania </a:t>
            </a:r>
          </a:p>
          <a:p>
            <a:pPr marL="285750" indent="-285750" algn="just">
              <a:lnSpc>
                <a:spcPct val="100000"/>
              </a:lnSpc>
              <a:spcBef>
                <a:spcPts val="600"/>
              </a:spcBef>
              <a:spcAft>
                <a:spcPts val="600"/>
              </a:spcAft>
              <a:buFont typeface="Wingdings" panose="05000000000000000000" pitchFamily="2" charset="2"/>
              <a:buChar char="q"/>
            </a:pPr>
            <a:r>
              <a:rPr lang="en-US" sz="1600" b="1" dirty="0" smtClean="0">
                <a:latin typeface="+mn-lt"/>
              </a:rPr>
              <a:t>Model of PSC and transport strategy prepared for a pilot city – Galati</a:t>
            </a:r>
          </a:p>
          <a:p>
            <a:pPr marL="285750" indent="-285750" algn="just">
              <a:lnSpc>
                <a:spcPct val="100000"/>
              </a:lnSpc>
              <a:spcBef>
                <a:spcPts val="600"/>
              </a:spcBef>
              <a:spcAft>
                <a:spcPts val="600"/>
              </a:spcAft>
              <a:buFont typeface="Wingdings" panose="05000000000000000000" pitchFamily="2" charset="2"/>
              <a:buChar char="q"/>
            </a:pPr>
            <a:r>
              <a:rPr lang="en-US" sz="1600" b="1" dirty="0" smtClean="0">
                <a:latin typeface="+mn-lt"/>
              </a:rPr>
              <a:t>Seminars and training sessions organized for the administration, cities, operators </a:t>
            </a:r>
          </a:p>
          <a:p>
            <a:pPr algn="just">
              <a:lnSpc>
                <a:spcPct val="100000"/>
              </a:lnSpc>
              <a:spcBef>
                <a:spcPts val="600"/>
              </a:spcBef>
              <a:spcAft>
                <a:spcPts val="600"/>
              </a:spcAft>
            </a:pPr>
            <a:r>
              <a:rPr lang="en-US" sz="1600" b="1" dirty="0" smtClean="0">
                <a:latin typeface="+mn-lt"/>
              </a:rPr>
              <a:t>PSC  - Conditionality within the EU Regional Operational </a:t>
            </a:r>
            <a:r>
              <a:rPr lang="en-US" sz="1600" b="1" dirty="0" err="1" smtClean="0">
                <a:latin typeface="+mn-lt"/>
              </a:rPr>
              <a:t>Programme</a:t>
            </a:r>
            <a:r>
              <a:rPr lang="en-US" sz="1600" b="1" dirty="0" smtClean="0">
                <a:latin typeface="+mn-lt"/>
              </a:rPr>
              <a:t> 2014-2020 for financing rolling stocks ; model published on the site of the MRDPA;</a:t>
            </a:r>
          </a:p>
          <a:p>
            <a:pPr marL="91440" algn="just">
              <a:lnSpc>
                <a:spcPct val="100000"/>
              </a:lnSpc>
              <a:spcBef>
                <a:spcPts val="600"/>
              </a:spcBef>
              <a:spcAft>
                <a:spcPts val="600"/>
              </a:spcAft>
            </a:pPr>
            <a:r>
              <a:rPr lang="en-US" sz="1500" dirty="0" smtClean="0">
                <a:hlinkClick r:id="rId3"/>
              </a:rPr>
              <a:t>http</a:t>
            </a:r>
            <a:r>
              <a:rPr lang="en-US" sz="1500" dirty="0">
                <a:hlinkClick r:id="rId3"/>
              </a:rPr>
              <a:t>://</a:t>
            </a:r>
            <a:r>
              <a:rPr lang="en-US" sz="1500" dirty="0" smtClean="0">
                <a:hlinkClick r:id="rId3"/>
              </a:rPr>
              <a:t>www.inforegio.ro/ro/por-2014-2020/documente-suport.html</a:t>
            </a:r>
            <a:r>
              <a:rPr lang="en-US" sz="1500" dirty="0" smtClean="0"/>
              <a:t> </a:t>
            </a:r>
          </a:p>
          <a:p>
            <a:pPr marL="342900" indent="-342900" algn="just">
              <a:buFont typeface="Wingdings" panose="05000000000000000000" pitchFamily="2" charset="2"/>
              <a:buChar char="Ø"/>
            </a:pPr>
            <a:endParaRPr lang="en-US" sz="1800" dirty="0" smtClean="0"/>
          </a:p>
          <a:p>
            <a:pPr marL="342900" indent="-342900" algn="just">
              <a:buFontTx/>
              <a:buChar char="-"/>
            </a:pPr>
            <a:endParaRPr lang="en-US"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3</a:t>
            </a:fld>
            <a:endParaRPr lang="en-GB"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6022" y="4944328"/>
            <a:ext cx="2475053" cy="1726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60060" y="5301888"/>
            <a:ext cx="2044748" cy="1533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272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sz="2000" b="1" dirty="0" smtClean="0"/>
              <a:t/>
            </a:r>
            <a:br>
              <a:rPr lang="en-GB" sz="2000" b="1" dirty="0" smtClean="0"/>
            </a:br>
            <a:r>
              <a:rPr lang="en-GB" sz="2000" b="1" dirty="0" smtClean="0"/>
              <a:t>REGULATION </a:t>
            </a:r>
            <a:r>
              <a:rPr lang="en-GB" sz="2000" b="1" dirty="0"/>
              <a:t>(EC) No 1370/2007 on public passenger transport services by rail and by road </a:t>
            </a:r>
            <a:r>
              <a:rPr lang="en-GB" sz="2000" b="1" dirty="0" smtClean="0"/>
              <a:t>– key requirements </a:t>
            </a:r>
            <a:r>
              <a:rPr lang="en-GB" dirty="0"/>
              <a:t/>
            </a:r>
            <a:br>
              <a:rPr lang="en-GB" dirty="0"/>
            </a:br>
            <a:endParaRPr lang="en-GB" dirty="0"/>
          </a:p>
        </p:txBody>
      </p:sp>
      <p:sp>
        <p:nvSpPr>
          <p:cNvPr id="3" name="Date Placeholder 2"/>
          <p:cNvSpPr>
            <a:spLocks noGrp="1"/>
          </p:cNvSpPr>
          <p:nvPr>
            <p:ph type="dt" sz="half" idx="2"/>
          </p:nvPr>
        </p:nvSpPr>
        <p:spPr/>
        <p:txBody>
          <a:bodyPr/>
          <a:lstStyle/>
          <a:p>
            <a:fld id="{4AC23DB2-FB1A-4E43-8F6F-8E1E5CEC6EBA}" type="datetime3">
              <a:rPr lang="en-GB" smtClean="0">
                <a:solidFill>
                  <a:srgbClr val="00539B"/>
                </a:solidFill>
              </a:rPr>
              <a:pPr/>
              <a:t>26 May, 2015</a:t>
            </a:fld>
            <a:endParaRPr lang="en-GB" dirty="0">
              <a:solidFill>
                <a:srgbClr val="00539B"/>
              </a:solidFill>
            </a:endParaRPr>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4</a:t>
            </a:fld>
            <a:endParaRPr lang="en-GB" dirty="0">
              <a:solidFill>
                <a:srgbClr val="00539B"/>
              </a:solidFill>
            </a:endParaRPr>
          </a:p>
        </p:txBody>
      </p:sp>
      <p:sp>
        <p:nvSpPr>
          <p:cNvPr id="6" name="Text Placeholder 5"/>
          <p:cNvSpPr>
            <a:spLocks noGrp="1"/>
          </p:cNvSpPr>
          <p:nvPr>
            <p:ph type="body" sz="quarter" idx="10"/>
          </p:nvPr>
        </p:nvSpPr>
        <p:spPr>
          <a:xfrm>
            <a:off x="720000" y="847725"/>
            <a:ext cx="7705725" cy="5276851"/>
          </a:xfrm>
        </p:spPr>
        <p:txBody>
          <a:bodyPr>
            <a:normAutofit fontScale="62500" lnSpcReduction="20000"/>
          </a:bodyPr>
          <a:lstStyle/>
          <a:p>
            <a:pPr marL="285750" lvl="0" indent="-285750" algn="just">
              <a:lnSpc>
                <a:spcPct val="100000"/>
              </a:lnSpc>
              <a:spcBef>
                <a:spcPts val="0"/>
              </a:spcBef>
              <a:buFont typeface="Arial" panose="020B0604020202020204" pitchFamily="34" charset="0"/>
              <a:buChar char="•"/>
            </a:pPr>
            <a:endParaRPr lang="en-US" sz="2600" b="1" dirty="0" smtClean="0"/>
          </a:p>
          <a:p>
            <a:pPr marL="285750" lvl="0" indent="-285750" algn="just">
              <a:lnSpc>
                <a:spcPct val="100000"/>
              </a:lnSpc>
              <a:spcBef>
                <a:spcPts val="0"/>
              </a:spcBef>
              <a:buFont typeface="Arial" panose="020B0604020202020204" pitchFamily="34" charset="0"/>
              <a:buChar char="•"/>
            </a:pPr>
            <a:r>
              <a:rPr lang="en-US" sz="2700" b="1" dirty="0" smtClean="0"/>
              <a:t>Entered </a:t>
            </a:r>
            <a:r>
              <a:rPr lang="en-US" sz="2700" b="1" dirty="0"/>
              <a:t>into force on 3 December </a:t>
            </a:r>
            <a:r>
              <a:rPr lang="en-US" sz="2700" b="1" dirty="0" smtClean="0"/>
              <a:t>2009 and it is binding </a:t>
            </a:r>
            <a:r>
              <a:rPr lang="en-US" sz="2700" b="1" dirty="0"/>
              <a:t>in its entirety and directly applicable in all Member </a:t>
            </a:r>
            <a:r>
              <a:rPr lang="en-US" sz="2700" b="1" dirty="0" smtClean="0"/>
              <a:t>States; transition period of 10 years (up to December 2019) only for the award  of new PSC;</a:t>
            </a:r>
          </a:p>
          <a:p>
            <a:pPr lvl="0" algn="just">
              <a:lnSpc>
                <a:spcPct val="100000"/>
              </a:lnSpc>
              <a:spcBef>
                <a:spcPts val="0"/>
              </a:spcBef>
            </a:pPr>
            <a:endParaRPr lang="en-US" sz="2700" b="1" dirty="0" smtClean="0"/>
          </a:p>
          <a:p>
            <a:pPr marL="285750" lvl="0" indent="-285750" algn="just">
              <a:lnSpc>
                <a:spcPct val="100000"/>
              </a:lnSpc>
              <a:spcBef>
                <a:spcPts val="0"/>
              </a:spcBef>
              <a:buFont typeface="Arial" panose="020B0604020202020204" pitchFamily="34" charset="0"/>
              <a:buChar char="•"/>
            </a:pPr>
            <a:r>
              <a:rPr lang="en-US" sz="2700" b="1" dirty="0" smtClean="0"/>
              <a:t>All contracts concluded after 2009 should follow 1370/2007; the contracts concluded before 2009 are valid until expiry if the duration is in accordance with the Regulation; </a:t>
            </a:r>
          </a:p>
          <a:p>
            <a:pPr lvl="0" algn="just">
              <a:lnSpc>
                <a:spcPct val="100000"/>
              </a:lnSpc>
              <a:spcBef>
                <a:spcPts val="0"/>
              </a:spcBef>
            </a:pPr>
            <a:endParaRPr lang="en-US" sz="2700" b="1" dirty="0" smtClean="0"/>
          </a:p>
          <a:p>
            <a:pPr marL="285750" lvl="0" indent="-285750" algn="just">
              <a:lnSpc>
                <a:spcPct val="100000"/>
              </a:lnSpc>
              <a:spcBef>
                <a:spcPts val="0"/>
              </a:spcBef>
              <a:buFont typeface="Arial" panose="020B0604020202020204" pitchFamily="34" charset="0"/>
              <a:buChar char="•"/>
            </a:pPr>
            <a:r>
              <a:rPr lang="en-US" sz="2900" b="1" dirty="0" smtClean="0"/>
              <a:t>Obligation</a:t>
            </a:r>
            <a:r>
              <a:rPr lang="en-US" sz="2700" b="1" dirty="0" smtClean="0"/>
              <a:t> to conclude PSC if refers </a:t>
            </a:r>
            <a:r>
              <a:rPr lang="en-US" sz="2700" b="1" dirty="0"/>
              <a:t>to  </a:t>
            </a:r>
            <a:r>
              <a:rPr lang="en-US" sz="2700" b="1" dirty="0" smtClean="0"/>
              <a:t>public service </a:t>
            </a:r>
            <a:r>
              <a:rPr lang="en-US" sz="2700" b="1" dirty="0"/>
              <a:t>obligations, </a:t>
            </a:r>
            <a:r>
              <a:rPr lang="en-US" sz="2700" b="1" dirty="0" smtClean="0"/>
              <a:t>involve compensation or an exclusive right; </a:t>
            </a:r>
          </a:p>
          <a:p>
            <a:pPr marL="285750" lvl="0" indent="-285750" algn="just">
              <a:lnSpc>
                <a:spcPct val="100000"/>
              </a:lnSpc>
              <a:spcBef>
                <a:spcPts val="0"/>
              </a:spcBef>
              <a:buFont typeface="Arial" panose="020B0604020202020204" pitchFamily="34" charset="0"/>
              <a:buChar char="•"/>
            </a:pPr>
            <a:endParaRPr lang="en-US" sz="2700" b="1" dirty="0"/>
          </a:p>
          <a:p>
            <a:pPr marL="285750" lvl="0" indent="-285750" algn="just">
              <a:lnSpc>
                <a:spcPct val="100000"/>
              </a:lnSpc>
              <a:spcBef>
                <a:spcPts val="0"/>
              </a:spcBef>
              <a:buFont typeface="Arial" panose="020B0604020202020204" pitchFamily="34" charset="0"/>
              <a:buChar char="•"/>
            </a:pPr>
            <a:r>
              <a:rPr lang="en-US" sz="2700" b="1" dirty="0" smtClean="0"/>
              <a:t>“</a:t>
            </a:r>
            <a:r>
              <a:rPr lang="en-US" sz="2700" b="1" dirty="0" err="1" smtClean="0">
                <a:solidFill>
                  <a:srgbClr val="FF0000"/>
                </a:solidFill>
              </a:rPr>
              <a:t>Altmark</a:t>
            </a:r>
            <a:r>
              <a:rPr lang="en-US" sz="2700" b="1" dirty="0" smtClean="0">
                <a:solidFill>
                  <a:srgbClr val="FF0000"/>
                </a:solidFill>
              </a:rPr>
              <a:t>” Criteria </a:t>
            </a:r>
          </a:p>
          <a:p>
            <a:pPr marL="285750" lvl="0" indent="-285750" algn="just">
              <a:lnSpc>
                <a:spcPct val="100000"/>
              </a:lnSpc>
              <a:spcBef>
                <a:spcPts val="0"/>
              </a:spcBef>
              <a:buFont typeface="Arial" panose="020B0604020202020204" pitchFamily="34" charset="0"/>
              <a:buChar char="•"/>
            </a:pPr>
            <a:endParaRPr lang="en-US" sz="2700" b="1" dirty="0" smtClean="0">
              <a:solidFill>
                <a:srgbClr val="FF0000"/>
              </a:solidFill>
            </a:endParaRPr>
          </a:p>
          <a:p>
            <a:pPr marL="1005750" lvl="2" indent="-285750" algn="just">
              <a:spcBef>
                <a:spcPts val="0"/>
              </a:spcBef>
            </a:pPr>
            <a:r>
              <a:rPr lang="en-US" sz="2700" b="1" dirty="0" smtClean="0"/>
              <a:t>Public service obligation (PSO) well defined </a:t>
            </a:r>
          </a:p>
          <a:p>
            <a:pPr marL="1005750" lvl="2" indent="-285750" algn="just">
              <a:spcBef>
                <a:spcPts val="0"/>
              </a:spcBef>
            </a:pPr>
            <a:r>
              <a:rPr lang="en-US" sz="2700" b="1" dirty="0" smtClean="0"/>
              <a:t>Parameters of public service compensation (PSC) predetermined </a:t>
            </a:r>
          </a:p>
          <a:p>
            <a:pPr marL="1005750" lvl="2" indent="-285750" algn="just">
              <a:spcBef>
                <a:spcPts val="0"/>
              </a:spcBef>
            </a:pPr>
            <a:r>
              <a:rPr lang="en-US" sz="2700" b="1" dirty="0" smtClean="0"/>
              <a:t>Aid cover only extra costs of PSC </a:t>
            </a:r>
          </a:p>
          <a:p>
            <a:pPr marL="1005750" lvl="2" indent="-285750" algn="just">
              <a:spcBef>
                <a:spcPts val="0"/>
              </a:spcBef>
            </a:pPr>
            <a:r>
              <a:rPr lang="en-US" sz="2700" b="1" dirty="0" smtClean="0"/>
              <a:t>Cost not higher then those of typical undertaking or public tender chooses by  beneficiary with lowest price offered</a:t>
            </a:r>
          </a:p>
          <a:p>
            <a:pPr marL="1005750" lvl="2" indent="-285750" algn="just">
              <a:spcBef>
                <a:spcPts val="0"/>
              </a:spcBef>
            </a:pPr>
            <a:endParaRPr lang="en-US" sz="2700" dirty="0"/>
          </a:p>
          <a:p>
            <a:pPr lvl="2" indent="0" algn="just">
              <a:spcBef>
                <a:spcPts val="0"/>
              </a:spcBef>
              <a:buNone/>
            </a:pPr>
            <a:r>
              <a:rPr lang="en-US" sz="2700" b="1" dirty="0" smtClean="0">
                <a:solidFill>
                  <a:srgbClr val="FF0000"/>
                </a:solidFill>
              </a:rPr>
              <a:t>IF ABOVE CRITERIA ARE MET, PSC IS NOT STATE AID. </a:t>
            </a:r>
          </a:p>
          <a:p>
            <a:pPr lvl="2" algn="just">
              <a:spcBef>
                <a:spcPts val="0"/>
              </a:spcBef>
            </a:pPr>
            <a:endParaRPr lang="en-US" sz="2700" dirty="0"/>
          </a:p>
          <a:p>
            <a:pPr marL="0" lvl="1" indent="0" algn="just">
              <a:spcBef>
                <a:spcPts val="0"/>
              </a:spcBef>
              <a:buNone/>
            </a:pPr>
            <a:r>
              <a:rPr lang="en-GB" sz="2700" dirty="0" smtClean="0"/>
              <a:t> </a:t>
            </a:r>
          </a:p>
          <a:p>
            <a:pPr marL="360000" lvl="2" indent="0" algn="just">
              <a:spcBef>
                <a:spcPts val="0"/>
              </a:spcBef>
              <a:buNone/>
            </a:pPr>
            <a:endParaRPr lang="en-GB" dirty="0"/>
          </a:p>
        </p:txBody>
      </p:sp>
    </p:spTree>
    <p:extLst>
      <p:ext uri="{BB962C8B-B14F-4D97-AF65-F5344CB8AC3E}">
        <p14:creationId xmlns:p14="http://schemas.microsoft.com/office/powerpoint/2010/main" val="374084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sz="2000" b="1" dirty="0" smtClean="0"/>
              <a:t/>
            </a:r>
            <a:br>
              <a:rPr lang="en-GB" sz="2000" b="1" dirty="0" smtClean="0"/>
            </a:br>
            <a:r>
              <a:rPr lang="en-GB" sz="2000" b="1" dirty="0" smtClean="0"/>
              <a:t>REGULATION </a:t>
            </a:r>
            <a:r>
              <a:rPr lang="en-GB" sz="2000" b="1" dirty="0"/>
              <a:t>(EC) No 1370/2007 on public passenger transport services by rail and by road </a:t>
            </a:r>
            <a:r>
              <a:rPr lang="en-GB" sz="2000" b="1" dirty="0" smtClean="0"/>
              <a:t>– key requirements </a:t>
            </a:r>
            <a:r>
              <a:rPr lang="en-GB" dirty="0"/>
              <a:t/>
            </a:r>
            <a:br>
              <a:rPr lang="en-GB" dirty="0"/>
            </a:br>
            <a:endParaRPr lang="en-GB" dirty="0"/>
          </a:p>
        </p:txBody>
      </p:sp>
      <p:sp>
        <p:nvSpPr>
          <p:cNvPr id="3" name="Date Placeholder 2"/>
          <p:cNvSpPr>
            <a:spLocks noGrp="1"/>
          </p:cNvSpPr>
          <p:nvPr>
            <p:ph type="dt" sz="half" idx="2"/>
          </p:nvPr>
        </p:nvSpPr>
        <p:spPr/>
        <p:txBody>
          <a:bodyPr/>
          <a:lstStyle/>
          <a:p>
            <a:fld id="{4AC23DB2-FB1A-4E43-8F6F-8E1E5CEC6EBA}" type="datetime3">
              <a:rPr lang="en-GB" smtClean="0">
                <a:solidFill>
                  <a:srgbClr val="00539B"/>
                </a:solidFill>
              </a:rPr>
              <a:pPr/>
              <a:t>26 May, 2015</a:t>
            </a:fld>
            <a:endParaRPr lang="en-GB" dirty="0">
              <a:solidFill>
                <a:srgbClr val="00539B"/>
              </a:solidFill>
            </a:endParaRPr>
          </a:p>
        </p:txBody>
      </p:sp>
      <p:sp>
        <p:nvSpPr>
          <p:cNvPr id="5" name="Slide Number Placeholder 4"/>
          <p:cNvSpPr>
            <a:spLocks noGrp="1"/>
          </p:cNvSpPr>
          <p:nvPr>
            <p:ph type="sldNum" sz="quarter" idx="4"/>
          </p:nvPr>
        </p:nvSpPr>
        <p:spPr/>
        <p:txBody>
          <a:bodyPr/>
          <a:lstStyle/>
          <a:p>
            <a:fld id="{71F9F866-B438-9445-8D9F-1F8FF6608833}" type="slidenum">
              <a:rPr lang="en-GB" smtClean="0">
                <a:solidFill>
                  <a:srgbClr val="00539B"/>
                </a:solidFill>
              </a:rPr>
              <a:pPr/>
              <a:t>5</a:t>
            </a:fld>
            <a:endParaRPr lang="en-GB" dirty="0">
              <a:solidFill>
                <a:srgbClr val="00539B"/>
              </a:solidFill>
            </a:endParaRPr>
          </a:p>
        </p:txBody>
      </p:sp>
      <p:sp>
        <p:nvSpPr>
          <p:cNvPr id="6" name="Text Placeholder 5"/>
          <p:cNvSpPr>
            <a:spLocks noGrp="1"/>
          </p:cNvSpPr>
          <p:nvPr>
            <p:ph type="body" sz="quarter" idx="10"/>
          </p:nvPr>
        </p:nvSpPr>
        <p:spPr>
          <a:xfrm>
            <a:off x="720000" y="847725"/>
            <a:ext cx="7705725" cy="5632275"/>
          </a:xfrm>
        </p:spPr>
        <p:txBody>
          <a:bodyPr>
            <a:normAutofit lnSpcReduction="10000"/>
          </a:bodyPr>
          <a:lstStyle/>
          <a:p>
            <a:pPr lvl="1" algn="just">
              <a:spcBef>
                <a:spcPts val="0"/>
              </a:spcBef>
            </a:pPr>
            <a:endParaRPr lang="en-GB" dirty="0"/>
          </a:p>
          <a:p>
            <a:pPr lvl="1" algn="just">
              <a:spcBef>
                <a:spcPts val="0"/>
              </a:spcBef>
            </a:pPr>
            <a:r>
              <a:rPr lang="en-GB" b="1" dirty="0" smtClean="0">
                <a:solidFill>
                  <a:srgbClr val="FF0000"/>
                </a:solidFill>
              </a:rPr>
              <a:t>Publicity</a:t>
            </a:r>
          </a:p>
          <a:p>
            <a:pPr lvl="1" algn="just">
              <a:spcBef>
                <a:spcPts val="0"/>
              </a:spcBef>
            </a:pPr>
            <a:endParaRPr lang="en-GB" b="1" dirty="0" smtClean="0">
              <a:solidFill>
                <a:srgbClr val="FF0000"/>
              </a:solidFill>
            </a:endParaRPr>
          </a:p>
          <a:p>
            <a:pPr lvl="2" algn="just">
              <a:spcBef>
                <a:spcPts val="0"/>
              </a:spcBef>
            </a:pPr>
            <a:r>
              <a:rPr lang="en-US" b="1" dirty="0" smtClean="0"/>
              <a:t>Each </a:t>
            </a:r>
            <a:r>
              <a:rPr lang="en-US" b="1" dirty="0"/>
              <a:t>competent authority shall make public once a year an aggregated report on the public service obligations for which it is responsible, the selected operators, the compensation payments and the exclusive rights  </a:t>
            </a:r>
            <a:r>
              <a:rPr lang="en-US" b="1" dirty="0" smtClean="0"/>
              <a:t>granted</a:t>
            </a:r>
          </a:p>
          <a:p>
            <a:pPr marL="360000" lvl="2" indent="0" algn="just">
              <a:spcBef>
                <a:spcPts val="0"/>
              </a:spcBef>
              <a:buNone/>
            </a:pPr>
            <a:endParaRPr lang="en-US" b="1" dirty="0" smtClean="0"/>
          </a:p>
          <a:p>
            <a:pPr lvl="2" algn="just">
              <a:spcBef>
                <a:spcPts val="0"/>
              </a:spcBef>
            </a:pPr>
            <a:r>
              <a:rPr lang="en-US" b="1" dirty="0"/>
              <a:t> Each competent authority shall take the necessary </a:t>
            </a:r>
            <a:r>
              <a:rPr lang="en-US" b="1" dirty="0" smtClean="0"/>
              <a:t>measures to </a:t>
            </a:r>
            <a:r>
              <a:rPr lang="en-US" b="1" dirty="0"/>
              <a:t>ensure that, at least one </a:t>
            </a:r>
            <a:r>
              <a:rPr lang="en-US" b="1" dirty="0" smtClean="0"/>
              <a:t>year before </a:t>
            </a:r>
            <a:r>
              <a:rPr lang="en-US" b="1" dirty="0"/>
              <a:t>the launch </a:t>
            </a:r>
            <a:r>
              <a:rPr lang="en-US" b="1" dirty="0" smtClean="0"/>
              <a:t>of the invitation to tender procedure or one year before the </a:t>
            </a:r>
            <a:r>
              <a:rPr lang="en-US" b="1" dirty="0"/>
              <a:t>direct </a:t>
            </a:r>
            <a:r>
              <a:rPr lang="en-US" b="1" dirty="0" smtClean="0"/>
              <a:t>award, the following </a:t>
            </a:r>
            <a:r>
              <a:rPr lang="en-US" b="1" dirty="0"/>
              <a:t>information at least is published in the Official </a:t>
            </a:r>
            <a:r>
              <a:rPr lang="en-US" b="1" dirty="0" smtClean="0"/>
              <a:t>Journal of the EC</a:t>
            </a:r>
            <a:r>
              <a:rPr lang="en-US" b="1" dirty="0"/>
              <a:t>: a) the name and address of the competent authority</a:t>
            </a:r>
            <a:r>
              <a:rPr lang="en-US" b="1" dirty="0" smtClean="0"/>
              <a:t>; (</a:t>
            </a:r>
            <a:r>
              <a:rPr lang="en-US" b="1" dirty="0"/>
              <a:t>b) the type of award envisaged</a:t>
            </a:r>
            <a:r>
              <a:rPr lang="en-US" b="1" dirty="0" smtClean="0"/>
              <a:t>;(</a:t>
            </a:r>
            <a:r>
              <a:rPr lang="en-US" b="1" dirty="0"/>
              <a:t>c) the services and areas potentially covered by the </a:t>
            </a:r>
            <a:r>
              <a:rPr lang="en-US" b="1" dirty="0" smtClean="0"/>
              <a:t>award. </a:t>
            </a:r>
          </a:p>
          <a:p>
            <a:pPr marL="360000" lvl="2" indent="0" algn="just">
              <a:spcBef>
                <a:spcPts val="0"/>
              </a:spcBef>
              <a:buNone/>
            </a:pPr>
            <a:endParaRPr lang="en-US" b="1" dirty="0" smtClean="0"/>
          </a:p>
          <a:p>
            <a:pPr lvl="2" algn="just">
              <a:spcBef>
                <a:spcPts val="0"/>
              </a:spcBef>
            </a:pPr>
            <a:r>
              <a:rPr lang="en-US" b="1" dirty="0" smtClean="0"/>
              <a:t>Exception: contracts with annual provision of less then 50000 km.</a:t>
            </a:r>
          </a:p>
          <a:p>
            <a:pPr lvl="2" algn="just">
              <a:spcBef>
                <a:spcPts val="0"/>
              </a:spcBef>
            </a:pPr>
            <a:endParaRPr lang="en-US" b="1" dirty="0" smtClean="0"/>
          </a:p>
          <a:p>
            <a:pPr lvl="2" algn="just">
              <a:spcBef>
                <a:spcPts val="0"/>
              </a:spcBef>
            </a:pPr>
            <a:r>
              <a:rPr lang="en-US" b="1" dirty="0" smtClean="0"/>
              <a:t>By mid of 2015, the Member </a:t>
            </a:r>
            <a:r>
              <a:rPr lang="en-US" b="1" dirty="0"/>
              <a:t>States shall provide the Commission with a </a:t>
            </a:r>
            <a:r>
              <a:rPr lang="en-US" b="1" dirty="0" smtClean="0"/>
              <a:t>progress report</a:t>
            </a:r>
            <a:r>
              <a:rPr lang="en-US" b="1" dirty="0"/>
              <a:t>, highlighting the implementation of any gradual award </a:t>
            </a:r>
            <a:r>
              <a:rPr lang="en-US" b="1" dirty="0" smtClean="0"/>
              <a:t>of public </a:t>
            </a:r>
            <a:r>
              <a:rPr lang="en-US" b="1" dirty="0"/>
              <a:t>service </a:t>
            </a:r>
            <a:r>
              <a:rPr lang="en-US" b="1" dirty="0" smtClean="0"/>
              <a:t>contracts. </a:t>
            </a:r>
            <a:r>
              <a:rPr lang="en-US" b="1" dirty="0"/>
              <a:t>On the basis of </a:t>
            </a:r>
            <a:r>
              <a:rPr lang="en-US" b="1" dirty="0" smtClean="0"/>
              <a:t>the Member </a:t>
            </a:r>
            <a:r>
              <a:rPr lang="en-US" b="1" dirty="0"/>
              <a:t>States’ progress reports, the Commission may </a:t>
            </a:r>
            <a:r>
              <a:rPr lang="en-US" b="1" dirty="0" smtClean="0"/>
              <a:t>propose appropriate </a:t>
            </a:r>
            <a:r>
              <a:rPr lang="en-US" b="1" dirty="0"/>
              <a:t>measures addressed to Member States. </a:t>
            </a:r>
            <a:endParaRPr lang="en-GB" b="1" dirty="0"/>
          </a:p>
        </p:txBody>
      </p:sp>
    </p:spTree>
    <p:extLst>
      <p:ext uri="{BB962C8B-B14F-4D97-AF65-F5344CB8AC3E}">
        <p14:creationId xmlns:p14="http://schemas.microsoft.com/office/powerpoint/2010/main" val="112058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Key actions undertaken for preparation of the PSC </a:t>
            </a:r>
            <a:endParaRPr lang="en-US" sz="2000" dirty="0"/>
          </a:p>
        </p:txBody>
      </p:sp>
      <p:sp>
        <p:nvSpPr>
          <p:cNvPr id="3" name="Text Placeholder 2"/>
          <p:cNvSpPr>
            <a:spLocks noGrp="1"/>
          </p:cNvSpPr>
          <p:nvPr>
            <p:ph type="body" sz="quarter" idx="13"/>
          </p:nvPr>
        </p:nvSpPr>
        <p:spPr>
          <a:xfrm>
            <a:off x="720724" y="1080000"/>
            <a:ext cx="7966075" cy="5197970"/>
          </a:xfrm>
        </p:spPr>
        <p:txBody>
          <a:bodyPr>
            <a:noAutofit/>
          </a:bodyPr>
          <a:lstStyle/>
          <a:p>
            <a:pPr marL="285750" indent="-285750" algn="just">
              <a:buFont typeface="Wingdings" panose="05000000000000000000" pitchFamily="2" charset="2"/>
              <a:buChar char="Ø"/>
            </a:pPr>
            <a:r>
              <a:rPr lang="en-US" sz="1600" b="1" dirty="0" smtClean="0"/>
              <a:t>Detailed analysis of the applicable European and Romanian legislation and contracts; EBRD has financed the reform of the public transport sector  in some Romanian cities (Arad, Sibiu, Galati, Ploiesti, etc.) and in European Union (Sofia, Krakow, Budapest, etc.)    </a:t>
            </a:r>
          </a:p>
          <a:p>
            <a:pPr marL="285750" indent="-285750" algn="just">
              <a:buFont typeface="Wingdings" panose="05000000000000000000" pitchFamily="2" charset="2"/>
              <a:buChar char="Ø"/>
            </a:pPr>
            <a:r>
              <a:rPr lang="en-US" sz="1600" b="1" dirty="0" smtClean="0"/>
              <a:t>Meetings and consultations with all central and local stakeholders, including association of local authorities and association of public operators </a:t>
            </a:r>
          </a:p>
          <a:p>
            <a:pPr marL="285750" indent="-285750" algn="just">
              <a:buFont typeface="Wingdings" panose="05000000000000000000" pitchFamily="2" charset="2"/>
              <a:buChar char="Ø"/>
            </a:pPr>
            <a:r>
              <a:rPr lang="en-US" sz="1600" b="1" dirty="0" smtClean="0"/>
              <a:t>Participation in the Romanian Working Group for modification of the public transport legislation and modification of the institutional framework</a:t>
            </a:r>
          </a:p>
          <a:p>
            <a:pPr marL="285750" indent="-285750" algn="just">
              <a:buFont typeface="Wingdings" panose="05000000000000000000" pitchFamily="2" charset="2"/>
              <a:buChar char="Ø"/>
            </a:pPr>
            <a:r>
              <a:rPr lang="en-US" sz="1600" b="1" dirty="0" smtClean="0"/>
              <a:t>Assessment of the public transport  operators and identification of the key issues, including ownership issue. </a:t>
            </a:r>
          </a:p>
        </p:txBody>
      </p:sp>
      <p:sp>
        <p:nvSpPr>
          <p:cNvPr id="4" name="Slide Number Placeholder 3"/>
          <p:cNvSpPr>
            <a:spLocks noGrp="1"/>
          </p:cNvSpPr>
          <p:nvPr>
            <p:ph type="sldNum" sz="quarter" idx="4"/>
          </p:nvPr>
        </p:nvSpPr>
        <p:spPr/>
        <p:txBody>
          <a:bodyPr/>
          <a:lstStyle/>
          <a:p>
            <a:fld id="{FA83B8D6-F8CB-465E-A3F9-C0CB9076341A}" type="slidenum">
              <a:rPr lang="en-GB" smtClean="0"/>
              <a:pPr/>
              <a:t>6</a:t>
            </a:fld>
            <a:endParaRPr lang="en-GB" dirty="0"/>
          </a:p>
        </p:txBody>
      </p:sp>
    </p:spTree>
    <p:extLst>
      <p:ext uri="{BB962C8B-B14F-4D97-AF65-F5344CB8AC3E}">
        <p14:creationId xmlns:p14="http://schemas.microsoft.com/office/powerpoint/2010/main" val="2300889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The key challenges in preparing the PSC </a:t>
            </a:r>
          </a:p>
        </p:txBody>
      </p:sp>
      <p:sp>
        <p:nvSpPr>
          <p:cNvPr id="3" name="Text Placeholder 2"/>
          <p:cNvSpPr>
            <a:spLocks noGrp="1"/>
          </p:cNvSpPr>
          <p:nvPr>
            <p:ph type="body" sz="quarter" idx="13"/>
          </p:nvPr>
        </p:nvSpPr>
        <p:spPr>
          <a:xfrm>
            <a:off x="477672" y="847725"/>
            <a:ext cx="8209127" cy="5622925"/>
          </a:xfrm>
        </p:spPr>
        <p:txBody>
          <a:bodyPr>
            <a:noAutofit/>
          </a:bodyPr>
          <a:lstStyle/>
          <a:p>
            <a:pPr algn="just">
              <a:lnSpc>
                <a:spcPct val="120000"/>
              </a:lnSpc>
              <a:spcBef>
                <a:spcPts val="0"/>
              </a:spcBef>
            </a:pPr>
            <a:r>
              <a:rPr lang="en-US" sz="1500" b="1" dirty="0" smtClean="0"/>
              <a:t>   </a:t>
            </a:r>
            <a:endParaRPr lang="en-US" sz="1500" b="1" dirty="0"/>
          </a:p>
          <a:p>
            <a:pPr lvl="1" algn="just">
              <a:lnSpc>
                <a:spcPct val="120000"/>
              </a:lnSpc>
              <a:spcBef>
                <a:spcPts val="0"/>
              </a:spcBef>
              <a:spcAft>
                <a:spcPts val="0"/>
              </a:spcAft>
              <a:buFont typeface="Wingdings" panose="05000000000000000000" pitchFamily="2" charset="2"/>
              <a:buChar char="Ø"/>
            </a:pPr>
            <a:r>
              <a:rPr lang="en-US" sz="1300" b="1" dirty="0">
                <a:latin typeface="+mn-lt"/>
              </a:rPr>
              <a:t>The absence of a database to </a:t>
            </a:r>
            <a:r>
              <a:rPr lang="en-US" sz="1300" b="1" dirty="0" smtClean="0">
                <a:latin typeface="+mn-lt"/>
              </a:rPr>
              <a:t>centralize </a:t>
            </a:r>
            <a:r>
              <a:rPr lang="en-US" sz="1300" b="1" dirty="0">
                <a:latin typeface="+mn-lt"/>
              </a:rPr>
              <a:t>the public service contracts  awarded in Romania; </a:t>
            </a:r>
          </a:p>
          <a:p>
            <a:pPr lvl="1" algn="just">
              <a:lnSpc>
                <a:spcPct val="120000"/>
              </a:lnSpc>
              <a:spcBef>
                <a:spcPts val="0"/>
              </a:spcBef>
              <a:spcAft>
                <a:spcPts val="0"/>
              </a:spcAft>
              <a:buFont typeface="Wingdings" panose="05000000000000000000" pitchFamily="2" charset="2"/>
              <a:buChar char="Ø"/>
            </a:pPr>
            <a:endParaRPr lang="en-US" sz="1300" b="1" i="1" dirty="0" smtClean="0">
              <a:latin typeface="+mn-lt"/>
            </a:endParaRPr>
          </a:p>
          <a:p>
            <a:pPr lvl="1" algn="just">
              <a:lnSpc>
                <a:spcPct val="120000"/>
              </a:lnSpc>
              <a:spcBef>
                <a:spcPts val="0"/>
              </a:spcBef>
              <a:spcAft>
                <a:spcPts val="0"/>
              </a:spcAft>
              <a:buFont typeface="Wingdings" panose="05000000000000000000" pitchFamily="2" charset="2"/>
              <a:buChar char="Ø"/>
            </a:pPr>
            <a:r>
              <a:rPr lang="en-US" sz="1300" b="1" i="1" dirty="0" smtClean="0">
                <a:latin typeface="+mn-lt"/>
              </a:rPr>
              <a:t>Lack </a:t>
            </a:r>
            <a:r>
              <a:rPr lang="en-US" sz="1300" b="1" i="1" dirty="0">
                <a:latin typeface="+mn-lt"/>
              </a:rPr>
              <a:t>of unitary strategic approach</a:t>
            </a:r>
            <a:r>
              <a:rPr lang="en-US" sz="1300" b="1" dirty="0">
                <a:latin typeface="+mn-lt"/>
              </a:rPr>
              <a:t> as regards the application of EU policy documents and an inconsistent national </a:t>
            </a:r>
            <a:r>
              <a:rPr lang="en-US" sz="1300" b="1" dirty="0" smtClean="0">
                <a:latin typeface="+mn-lt"/>
              </a:rPr>
              <a:t>legislation; </a:t>
            </a:r>
            <a:r>
              <a:rPr lang="en-US" sz="1300" b="1" i="1" dirty="0" smtClean="0">
                <a:latin typeface="+mn-lt"/>
              </a:rPr>
              <a:t>the </a:t>
            </a:r>
            <a:r>
              <a:rPr lang="en-US" sz="1300" b="1" i="1" dirty="0">
                <a:latin typeface="+mn-lt"/>
              </a:rPr>
              <a:t>poor application of the provisions of EC No 1370/2007 regulation concerning the use of Public Service Contract</a:t>
            </a:r>
            <a:r>
              <a:rPr lang="en-US" sz="1300" b="1" dirty="0">
                <a:latin typeface="+mn-lt"/>
              </a:rPr>
              <a:t> approach based on clear definition of roles, rights and obligations of all parties based on performance of the service delivery</a:t>
            </a:r>
            <a:r>
              <a:rPr lang="en-US" sz="1300" b="1" dirty="0" smtClean="0">
                <a:latin typeface="+mn-lt"/>
              </a:rPr>
              <a:t>;</a:t>
            </a:r>
          </a:p>
          <a:p>
            <a:pPr algn="just">
              <a:lnSpc>
                <a:spcPct val="120000"/>
              </a:lnSpc>
              <a:spcBef>
                <a:spcPts val="0"/>
              </a:spcBef>
            </a:pPr>
            <a:endParaRPr lang="en-US" sz="1300" b="1" dirty="0">
              <a:latin typeface="+mn-lt"/>
            </a:endParaRPr>
          </a:p>
          <a:p>
            <a:pPr marL="342900" indent="-342900" algn="just">
              <a:lnSpc>
                <a:spcPct val="120000"/>
              </a:lnSpc>
              <a:spcBef>
                <a:spcPts val="0"/>
              </a:spcBef>
              <a:buFont typeface="Wingdings" panose="05000000000000000000" pitchFamily="2" charset="2"/>
              <a:buChar char="Ø"/>
            </a:pPr>
            <a:r>
              <a:rPr lang="en-US" sz="1300" b="1" dirty="0" smtClean="0">
                <a:latin typeface="+mn-lt"/>
              </a:rPr>
              <a:t>Some of the internal public transport operators have not been transformed from </a:t>
            </a:r>
            <a:r>
              <a:rPr lang="en-US" sz="1300" b="1" i="1" dirty="0" err="1" smtClean="0">
                <a:latin typeface="+mn-lt"/>
              </a:rPr>
              <a:t>Regias</a:t>
            </a:r>
            <a:r>
              <a:rPr lang="en-US" sz="1300" b="1" i="1" dirty="0" smtClean="0">
                <a:latin typeface="+mn-lt"/>
              </a:rPr>
              <a:t> </a:t>
            </a:r>
            <a:r>
              <a:rPr lang="en-US" sz="1300" b="1" i="1" dirty="0">
                <a:latin typeface="+mn-lt"/>
              </a:rPr>
              <a:t>into Commercial </a:t>
            </a:r>
            <a:r>
              <a:rPr lang="en-US" sz="1300" b="1" i="1" dirty="0" smtClean="0">
                <a:latin typeface="+mn-lt"/>
              </a:rPr>
              <a:t>Companies (Bucharest</a:t>
            </a:r>
            <a:r>
              <a:rPr lang="en-US" sz="1300" b="1" i="1" dirty="0">
                <a:latin typeface="+mn-lt"/>
              </a:rPr>
              <a:t>, Brasov, Craiova, </a:t>
            </a:r>
            <a:r>
              <a:rPr lang="en-US" sz="1300" b="1" i="1" dirty="0" smtClean="0">
                <a:latin typeface="+mn-lt"/>
              </a:rPr>
              <a:t>Iasi, Constanta </a:t>
            </a:r>
            <a:r>
              <a:rPr lang="en-US" sz="1300" b="1" i="1" dirty="0">
                <a:latin typeface="+mn-lt"/>
              </a:rPr>
              <a:t>and </a:t>
            </a:r>
            <a:r>
              <a:rPr lang="en-US" sz="1300" b="1" i="1" dirty="0" smtClean="0">
                <a:latin typeface="+mn-lt"/>
              </a:rPr>
              <a:t>Timisoara) </a:t>
            </a:r>
            <a:r>
              <a:rPr lang="en-US" sz="1300" b="1" dirty="0" smtClean="0">
                <a:latin typeface="+mn-lt"/>
              </a:rPr>
              <a:t>and </a:t>
            </a:r>
            <a:r>
              <a:rPr lang="en-US" sz="1300" b="1" dirty="0">
                <a:latin typeface="+mn-lt"/>
              </a:rPr>
              <a:t>a </a:t>
            </a:r>
            <a:r>
              <a:rPr lang="en-US" sz="1300" b="1" dirty="0" smtClean="0">
                <a:latin typeface="+mn-lt"/>
              </a:rPr>
              <a:t>PSC cannot be concluded; </a:t>
            </a:r>
          </a:p>
          <a:p>
            <a:pPr algn="just">
              <a:lnSpc>
                <a:spcPct val="120000"/>
              </a:lnSpc>
              <a:spcBef>
                <a:spcPts val="0"/>
              </a:spcBef>
            </a:pPr>
            <a:endParaRPr lang="en-US" sz="1300" b="1" dirty="0">
              <a:latin typeface="+mn-lt"/>
            </a:endParaRPr>
          </a:p>
          <a:p>
            <a:pPr marL="342900" indent="-342900" algn="just">
              <a:lnSpc>
                <a:spcPct val="120000"/>
              </a:lnSpc>
              <a:spcBef>
                <a:spcPts val="0"/>
              </a:spcBef>
              <a:buFont typeface="Wingdings" panose="05000000000000000000" pitchFamily="2" charset="2"/>
              <a:buChar char="Ø"/>
            </a:pPr>
            <a:r>
              <a:rPr lang="en-US" sz="1300" b="1" dirty="0">
                <a:latin typeface="+mn-lt"/>
              </a:rPr>
              <a:t>Public authorities </a:t>
            </a:r>
            <a:r>
              <a:rPr lang="en-US" sz="1300" b="1" dirty="0" smtClean="0">
                <a:latin typeface="+mn-lt"/>
              </a:rPr>
              <a:t>execute only partially the </a:t>
            </a:r>
            <a:r>
              <a:rPr lang="en-US" sz="1300" b="1" dirty="0">
                <a:latin typeface="+mn-lt"/>
              </a:rPr>
              <a:t>responsibilities regarding planning, organization, regulation, monitoring and control of public transport; lack of mobility plans for local communities</a:t>
            </a:r>
            <a:r>
              <a:rPr lang="en-US" sz="1300" b="1" dirty="0" smtClean="0">
                <a:latin typeface="+mn-lt"/>
              </a:rPr>
              <a:t>.</a:t>
            </a:r>
          </a:p>
          <a:p>
            <a:pPr algn="just">
              <a:lnSpc>
                <a:spcPct val="120000"/>
              </a:lnSpc>
              <a:spcBef>
                <a:spcPts val="0"/>
              </a:spcBef>
            </a:pPr>
            <a:endParaRPr lang="en-US" sz="1300" b="1" dirty="0">
              <a:latin typeface="+mn-lt"/>
            </a:endParaRPr>
          </a:p>
          <a:p>
            <a:pPr marL="342900" indent="-342900" algn="just">
              <a:lnSpc>
                <a:spcPct val="120000"/>
              </a:lnSpc>
              <a:spcBef>
                <a:spcPts val="0"/>
              </a:spcBef>
              <a:buFont typeface="Wingdings" panose="05000000000000000000" pitchFamily="2" charset="2"/>
              <a:buChar char="Ø"/>
            </a:pPr>
            <a:r>
              <a:rPr lang="en-US" sz="1300" b="1" dirty="0">
                <a:latin typeface="+mn-lt"/>
              </a:rPr>
              <a:t>Lack of an integrated plan for local transport, overlapping of public and private operators lines, important areas without public </a:t>
            </a:r>
            <a:r>
              <a:rPr lang="en-US" sz="1300" b="1" dirty="0" smtClean="0">
                <a:latin typeface="+mn-lt"/>
              </a:rPr>
              <a:t>transport</a:t>
            </a:r>
          </a:p>
          <a:p>
            <a:pPr algn="just">
              <a:lnSpc>
                <a:spcPct val="120000"/>
              </a:lnSpc>
              <a:spcBef>
                <a:spcPts val="0"/>
              </a:spcBef>
            </a:pPr>
            <a:endParaRPr lang="en-US" sz="1300" b="1" dirty="0">
              <a:latin typeface="+mn-lt"/>
            </a:endParaRPr>
          </a:p>
          <a:p>
            <a:pPr marL="342900" indent="-342900" algn="just">
              <a:lnSpc>
                <a:spcPct val="120000"/>
              </a:lnSpc>
              <a:spcBef>
                <a:spcPts val="0"/>
              </a:spcBef>
              <a:buFont typeface="Wingdings" panose="05000000000000000000" pitchFamily="2" charset="2"/>
              <a:buChar char="Ø"/>
            </a:pPr>
            <a:r>
              <a:rPr lang="en-US" sz="1300" b="1" dirty="0">
                <a:latin typeface="+mn-lt"/>
              </a:rPr>
              <a:t>Lack of experience of the public authorities regarding the design and implementation of investment projects financed from commercial banks, IFIs, and the EU through grants.  </a:t>
            </a:r>
            <a:endParaRPr lang="en-US" sz="1300" b="1" dirty="0" smtClean="0">
              <a:latin typeface="+mn-lt"/>
            </a:endParaRPr>
          </a:p>
          <a:p>
            <a:pPr algn="just">
              <a:lnSpc>
                <a:spcPct val="120000"/>
              </a:lnSpc>
              <a:spcBef>
                <a:spcPts val="0"/>
              </a:spcBef>
            </a:pPr>
            <a:endParaRPr lang="en-US" sz="1300" b="1" dirty="0">
              <a:latin typeface="+mn-lt"/>
            </a:endParaRPr>
          </a:p>
          <a:p>
            <a:pPr marL="342900" indent="-342900" algn="just">
              <a:lnSpc>
                <a:spcPct val="120000"/>
              </a:lnSpc>
              <a:spcBef>
                <a:spcPts val="0"/>
              </a:spcBef>
              <a:buFont typeface="Wingdings" panose="05000000000000000000" pitchFamily="2" charset="2"/>
              <a:buChar char="Ø"/>
            </a:pPr>
            <a:r>
              <a:rPr lang="en-US" sz="1300" b="1" dirty="0" smtClean="0">
                <a:latin typeface="+mn-lt"/>
              </a:rPr>
              <a:t>Inadequate performance </a:t>
            </a:r>
            <a:r>
              <a:rPr lang="en-US" sz="1300" b="1" dirty="0">
                <a:latin typeface="+mn-lt"/>
              </a:rPr>
              <a:t>of the public transport sector</a:t>
            </a:r>
          </a:p>
          <a:p>
            <a:endParaRPr lang="en-US" sz="1200" b="1"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7</a:t>
            </a:fld>
            <a:endParaRPr lang="en-GB" dirty="0"/>
          </a:p>
        </p:txBody>
      </p:sp>
    </p:spTree>
    <p:extLst>
      <p:ext uri="{BB962C8B-B14F-4D97-AF65-F5344CB8AC3E}">
        <p14:creationId xmlns:p14="http://schemas.microsoft.com/office/powerpoint/2010/main" val="3085206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content of the PSC </a:t>
            </a:r>
            <a:endParaRPr lang="en-US" dirty="0"/>
          </a:p>
        </p:txBody>
      </p:sp>
      <p:sp>
        <p:nvSpPr>
          <p:cNvPr id="3" name="Text Placeholder 2"/>
          <p:cNvSpPr>
            <a:spLocks noGrp="1"/>
          </p:cNvSpPr>
          <p:nvPr>
            <p:ph type="body" sz="quarter" idx="13"/>
          </p:nvPr>
        </p:nvSpPr>
        <p:spPr>
          <a:xfrm>
            <a:off x="720724" y="1080000"/>
            <a:ext cx="7966075" cy="4860000"/>
          </a:xfrm>
        </p:spPr>
        <p:txBody>
          <a:bodyPr>
            <a:normAutofit lnSpcReduction="10000"/>
          </a:bodyPr>
          <a:lstStyle/>
          <a:p>
            <a:pPr marL="285750" indent="-285750" algn="just">
              <a:lnSpc>
                <a:spcPct val="100000"/>
              </a:lnSpc>
              <a:spcBef>
                <a:spcPts val="600"/>
              </a:spcBef>
              <a:spcAft>
                <a:spcPts val="600"/>
              </a:spcAft>
              <a:buFont typeface="Wingdings" panose="05000000000000000000" pitchFamily="2" charset="2"/>
              <a:buChar char="Ø"/>
            </a:pPr>
            <a:r>
              <a:rPr lang="en-US" sz="1600" b="1" dirty="0" smtClean="0"/>
              <a:t>The definition of different terms in order to harmonize as much as possible Romanian terminology with the EU Regulation 1370/2007  </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The public service rights and obligations of the operator  and of the contracting authority </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The operating conditions of the transport system infrastructure, standard requirements, safety, service quality, etc. </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Transport </a:t>
            </a:r>
            <a:r>
              <a:rPr lang="en-US" sz="1600" b="1" dirty="0" err="1" smtClean="0"/>
              <a:t>programme</a:t>
            </a:r>
            <a:r>
              <a:rPr lang="en-US" sz="1600" b="1" dirty="0" smtClean="0"/>
              <a:t> and tariff policy; </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Mechanism for calculating the compensation, the penalties applied or incentives granted, guaranties, etc.</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Categories of assets used in the performance of the contract</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Investment </a:t>
            </a:r>
            <a:r>
              <a:rPr lang="en-US" sz="1600" b="1" dirty="0" err="1" smtClean="0"/>
              <a:t>programme</a:t>
            </a:r>
            <a:r>
              <a:rPr lang="en-US" sz="1600" b="1" dirty="0" smtClean="0"/>
              <a:t> made by the operator and by the contracting authority</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Traffic control measures,</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Ticketing system, information of the public, </a:t>
            </a:r>
          </a:p>
          <a:p>
            <a:pPr marL="285750" indent="-285750" algn="just">
              <a:lnSpc>
                <a:spcPct val="100000"/>
              </a:lnSpc>
              <a:spcBef>
                <a:spcPts val="600"/>
              </a:spcBef>
              <a:spcAft>
                <a:spcPts val="600"/>
              </a:spcAft>
              <a:buFont typeface="Wingdings" panose="05000000000000000000" pitchFamily="2" charset="2"/>
              <a:buChar char="Ø"/>
            </a:pPr>
            <a:r>
              <a:rPr lang="en-US" sz="1600" b="1" dirty="0" smtClean="0"/>
              <a:t>Methodology for monitoring and assessing the transport </a:t>
            </a:r>
            <a:r>
              <a:rPr lang="en-US" sz="1600" b="1" dirty="0" err="1" smtClean="0"/>
              <a:t>programme</a:t>
            </a:r>
            <a:r>
              <a:rPr lang="en-US" sz="1600" b="1" dirty="0" smtClean="0"/>
              <a:t>, etc.</a:t>
            </a:r>
          </a:p>
          <a:p>
            <a:pPr marL="285750" indent="-285750" algn="just">
              <a:lnSpc>
                <a:spcPct val="100000"/>
              </a:lnSpc>
              <a:spcBef>
                <a:spcPts val="600"/>
              </a:spcBef>
              <a:spcAft>
                <a:spcPts val="600"/>
              </a:spcAft>
              <a:buFont typeface="Wingdings" panose="05000000000000000000" pitchFamily="2" charset="2"/>
              <a:buChar char="Ø"/>
            </a:pPr>
            <a:endParaRPr lang="en-US" sz="1600" b="1" dirty="0" smtClean="0"/>
          </a:p>
          <a:p>
            <a:pPr marL="285750" indent="-285750" algn="just">
              <a:lnSpc>
                <a:spcPct val="100000"/>
              </a:lnSpc>
              <a:spcBef>
                <a:spcPts val="600"/>
              </a:spcBef>
              <a:spcAft>
                <a:spcPts val="600"/>
              </a:spcAft>
              <a:buFont typeface="Wingdings" panose="05000000000000000000" pitchFamily="2" charset="2"/>
              <a:buChar char="Ø"/>
            </a:pPr>
            <a:endParaRPr lang="en-US" sz="1600" b="1" dirty="0"/>
          </a:p>
        </p:txBody>
      </p:sp>
      <p:sp>
        <p:nvSpPr>
          <p:cNvPr id="4" name="Slide Number Placeholder 3"/>
          <p:cNvSpPr>
            <a:spLocks noGrp="1"/>
          </p:cNvSpPr>
          <p:nvPr>
            <p:ph type="sldNum" sz="quarter" idx="4"/>
          </p:nvPr>
        </p:nvSpPr>
        <p:spPr/>
        <p:txBody>
          <a:bodyPr/>
          <a:lstStyle/>
          <a:p>
            <a:fld id="{FA83B8D6-F8CB-465E-A3F9-C0CB9076341A}" type="slidenum">
              <a:rPr lang="en-GB" smtClean="0"/>
              <a:pPr/>
              <a:t>8</a:t>
            </a:fld>
            <a:endParaRPr lang="en-GB" dirty="0"/>
          </a:p>
        </p:txBody>
      </p:sp>
    </p:spTree>
    <p:extLst>
      <p:ext uri="{BB962C8B-B14F-4D97-AF65-F5344CB8AC3E}">
        <p14:creationId xmlns:p14="http://schemas.microsoft.com/office/powerpoint/2010/main" val="1535990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Compensation for carrying out the Public Service Obligations,</a:t>
            </a:r>
          </a:p>
        </p:txBody>
      </p:sp>
      <p:sp>
        <p:nvSpPr>
          <p:cNvPr id="3" name="Text Placeholder 2"/>
          <p:cNvSpPr>
            <a:spLocks noGrp="1"/>
          </p:cNvSpPr>
          <p:nvPr>
            <p:ph type="body" sz="quarter" idx="13"/>
          </p:nvPr>
        </p:nvSpPr>
        <p:spPr>
          <a:xfrm>
            <a:off x="719999" y="1079999"/>
            <a:ext cx="7046375" cy="5390651"/>
          </a:xfrm>
        </p:spPr>
        <p:txBody>
          <a:bodyPr>
            <a:normAutofit fontScale="77500" lnSpcReduction="20000"/>
          </a:bodyPr>
          <a:lstStyle/>
          <a:p>
            <a:r>
              <a:rPr lang="en-US" b="1" i="1" dirty="0" smtClean="0"/>
              <a:t>The </a:t>
            </a:r>
            <a:r>
              <a:rPr lang="en-US" b="1" i="1" dirty="0"/>
              <a:t>Compensation for carrying out Public Service Obligations = Operational Expenditures + reasonable Profit– Operator Revenues associated to the Public Service Obligation </a:t>
            </a:r>
            <a:endParaRPr lang="en-US" dirty="0"/>
          </a:p>
          <a:p>
            <a:r>
              <a:rPr lang="en-US" b="1" i="1" dirty="0"/>
              <a:t>C = OE + </a:t>
            </a:r>
            <a:r>
              <a:rPr lang="en-US" b="1" i="1" dirty="0" err="1"/>
              <a:t>rP</a:t>
            </a:r>
            <a:r>
              <a:rPr lang="en-US" b="1" i="1" dirty="0"/>
              <a:t>– R </a:t>
            </a:r>
            <a:endParaRPr lang="en-US" dirty="0"/>
          </a:p>
          <a:p>
            <a:r>
              <a:rPr lang="en-US" b="1" dirty="0"/>
              <a:t>C – </a:t>
            </a:r>
            <a:r>
              <a:rPr lang="en-US" dirty="0"/>
              <a:t>Compensation </a:t>
            </a:r>
          </a:p>
          <a:p>
            <a:r>
              <a:rPr lang="en-US" b="1" dirty="0"/>
              <a:t>OE – </a:t>
            </a:r>
            <a:r>
              <a:rPr lang="en-US" dirty="0"/>
              <a:t>eligible operation expenditures, related to the Public Service Obligations, calculated based on the following formula : </a:t>
            </a:r>
            <a:endParaRPr lang="en-US" dirty="0" smtClean="0"/>
          </a:p>
          <a:p>
            <a:r>
              <a:rPr lang="en-US" b="1" dirty="0"/>
              <a:t>(C unit x Km), </a:t>
            </a:r>
            <a:r>
              <a:rPr lang="en-US" dirty="0"/>
              <a:t>where </a:t>
            </a:r>
          </a:p>
          <a:p>
            <a:r>
              <a:rPr lang="en-US" b="1" dirty="0"/>
              <a:t>C unit </a:t>
            </a:r>
            <a:r>
              <a:rPr lang="en-US" dirty="0"/>
              <a:t>is the cost in lei set per km for each category of transport mode, </a:t>
            </a:r>
          </a:p>
        </p:txBody>
      </p:sp>
      <p:sp>
        <p:nvSpPr>
          <p:cNvPr id="4" name="Slide Number Placeholder 3"/>
          <p:cNvSpPr>
            <a:spLocks noGrp="1"/>
          </p:cNvSpPr>
          <p:nvPr>
            <p:ph type="sldNum" sz="quarter" idx="4"/>
          </p:nvPr>
        </p:nvSpPr>
        <p:spPr/>
        <p:txBody>
          <a:bodyPr/>
          <a:lstStyle/>
          <a:p>
            <a:fld id="{FA83B8D6-F8CB-465E-A3F9-C0CB9076341A}" type="slidenum">
              <a:rPr lang="en-GB" smtClean="0"/>
              <a:pPr/>
              <a:t>9</a:t>
            </a:fld>
            <a:endParaRPr lang="en-GB" dirty="0"/>
          </a:p>
        </p:txBody>
      </p:sp>
    </p:spTree>
    <p:extLst>
      <p:ext uri="{BB962C8B-B14F-4D97-AF65-F5344CB8AC3E}">
        <p14:creationId xmlns:p14="http://schemas.microsoft.com/office/powerpoint/2010/main" val="41638703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MEI Presentation">
  <a:themeElements>
    <a:clrScheme name="EBRD presentation - RGB">
      <a:dk1>
        <a:srgbClr val="00687A"/>
      </a:dk1>
      <a:lt1>
        <a:srgbClr val="FFFFFF"/>
      </a:lt1>
      <a:dk2>
        <a:srgbClr val="0079C1"/>
      </a:dk2>
      <a:lt2>
        <a:srgbClr val="E5EDF7"/>
      </a:lt2>
      <a:accent1>
        <a:srgbClr val="00AE9E"/>
      </a:accent1>
      <a:accent2>
        <a:srgbClr val="0079C1"/>
      </a:accent2>
      <a:accent3>
        <a:srgbClr val="00747A"/>
      </a:accent3>
      <a:accent4>
        <a:srgbClr val="7EA6D7"/>
      </a:accent4>
      <a:accent5>
        <a:srgbClr val="8C2245"/>
      </a:accent5>
      <a:accent6>
        <a:srgbClr val="D77700"/>
      </a:accent6>
      <a:hlink>
        <a:srgbClr val="00539B"/>
      </a:hlink>
      <a:folHlink>
        <a:srgbClr val="58595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2.xml><?xml version="1.0" encoding="utf-8"?>
<a:theme xmlns:a="http://schemas.openxmlformats.org/drawingml/2006/main" name="EBRD map">
  <a:themeElements>
    <a:clrScheme name="EBRD presentation - RGB">
      <a:dk1>
        <a:srgbClr val="00687A"/>
      </a:dk1>
      <a:lt1>
        <a:srgbClr val="FFFFFF"/>
      </a:lt1>
      <a:dk2>
        <a:srgbClr val="0079C1"/>
      </a:dk2>
      <a:lt2>
        <a:srgbClr val="E5EDF7"/>
      </a:lt2>
      <a:accent1>
        <a:srgbClr val="00AE9E"/>
      </a:accent1>
      <a:accent2>
        <a:srgbClr val="0079C1"/>
      </a:accent2>
      <a:accent3>
        <a:srgbClr val="00747A"/>
      </a:accent3>
      <a:accent4>
        <a:srgbClr val="7EA6D7"/>
      </a:accent4>
      <a:accent5>
        <a:srgbClr val="8C2245"/>
      </a:accent5>
      <a:accent6>
        <a:srgbClr val="D77700"/>
      </a:accent6>
      <a:hlink>
        <a:srgbClr val="00539B"/>
      </a:hlink>
      <a:folHlink>
        <a:srgbClr val="58595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Image - full size">
  <a:themeElements>
    <a:clrScheme name="EBRD">
      <a:dk1>
        <a:srgbClr val="000000"/>
      </a:dk1>
      <a:lt1>
        <a:srgbClr val="FFFFFF"/>
      </a:lt1>
      <a:dk2>
        <a:srgbClr val="00747A"/>
      </a:dk2>
      <a:lt2>
        <a:srgbClr val="808080"/>
      </a:lt2>
      <a:accent1>
        <a:srgbClr val="177671"/>
      </a:accent1>
      <a:accent2>
        <a:srgbClr val="00A8B0"/>
      </a:accent2>
      <a:accent3>
        <a:srgbClr val="00C6D0"/>
      </a:accent3>
      <a:accent4>
        <a:srgbClr val="72E4DF"/>
      </a:accent4>
      <a:accent5>
        <a:srgbClr val="BDFCFF"/>
      </a:accent5>
      <a:accent6>
        <a:srgbClr val="BFBFBF"/>
      </a:accent6>
      <a:hlink>
        <a:srgbClr val="74ADAA"/>
      </a:hlink>
      <a:folHlink>
        <a:srgbClr val="00539B"/>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itle slides">
  <a:themeElements>
    <a:clrScheme name="EBRD">
      <a:dk1>
        <a:srgbClr val="000000"/>
      </a:dk1>
      <a:lt1>
        <a:srgbClr val="FFFFFF"/>
      </a:lt1>
      <a:dk2>
        <a:srgbClr val="00747A"/>
      </a:dk2>
      <a:lt2>
        <a:srgbClr val="808080"/>
      </a:lt2>
      <a:accent1>
        <a:srgbClr val="177671"/>
      </a:accent1>
      <a:accent2>
        <a:srgbClr val="00A8B0"/>
      </a:accent2>
      <a:accent3>
        <a:srgbClr val="00C6D0"/>
      </a:accent3>
      <a:accent4>
        <a:srgbClr val="72E4DF"/>
      </a:accent4>
      <a:accent5>
        <a:srgbClr val="BDFCFF"/>
      </a:accent5>
      <a:accent6>
        <a:srgbClr val="BFBFBF"/>
      </a:accent6>
      <a:hlink>
        <a:srgbClr val="74ADAA"/>
      </a:hlink>
      <a:folHlink>
        <a:srgbClr val="00539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file>

<file path=customXml/itemProps1.xml><?xml version="1.0" encoding="utf-8"?>
<ds:datastoreItem xmlns:ds="http://schemas.openxmlformats.org/officeDocument/2006/customXml" ds:itemID="{AC69DC8A-66E8-4C0E-B068-46D6C35FBFF0}">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MEI Presentation</Template>
  <TotalTime>1382</TotalTime>
  <Words>1665</Words>
  <Application>Microsoft Office PowerPoint</Application>
  <PresentationFormat>On-screen Show (4:3)</PresentationFormat>
  <Paragraphs>164</Paragraphs>
  <Slides>15</Slides>
  <Notes>15</Notes>
  <HiddenSlides>0</HiddenSlides>
  <MMClips>0</MMClip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MEI Presentation</vt:lpstr>
      <vt:lpstr>EBRD map</vt:lpstr>
      <vt:lpstr>Image - full size</vt:lpstr>
      <vt:lpstr>Title slides</vt:lpstr>
      <vt:lpstr>PowerPoint Presentation</vt:lpstr>
      <vt:lpstr>EBRD- RO Government  Memorandum  of Understanding </vt:lpstr>
      <vt:lpstr> EBRD Project for Preparation of EU- Compliant Public Service Contract for the Romanian Cities   </vt:lpstr>
      <vt:lpstr> REGULATION (EC) No 1370/2007 on public passenger transport services by rail and by road – key requirements  </vt:lpstr>
      <vt:lpstr> REGULATION (EC) No 1370/2007 on public passenger transport services by rail and by road – key requirements  </vt:lpstr>
      <vt:lpstr>Key actions undertaken for preparation of the PSC </vt:lpstr>
      <vt:lpstr>The key challenges in preparing the PSC </vt:lpstr>
      <vt:lpstr>The content of the PSC </vt:lpstr>
      <vt:lpstr>Compensation for carrying out the Public Service Obligations,</vt:lpstr>
      <vt:lpstr>Compensation for carrying out the Public Service Obligations (cont.)</vt:lpstr>
      <vt:lpstr>Transport infrastructure</vt:lpstr>
      <vt:lpstr>RO- SUMPs</vt:lpstr>
      <vt:lpstr>PowerPoint Presentation</vt:lpstr>
      <vt:lpstr>Some EBRD Urban Transport Projects: </vt:lpstr>
      <vt:lpstr>Contacts</vt:lpstr>
    </vt:vector>
  </TitlesOfParts>
  <Company>EBRD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 Miruna</dc:creator>
  <cp:keywords>[EBRD]</cp:keywords>
  <cp:lastModifiedBy>SCHNEIDER Joachim</cp:lastModifiedBy>
  <cp:revision>104</cp:revision>
  <cp:lastPrinted>2012-06-19T13:50:19Z</cp:lastPrinted>
  <dcterms:created xsi:type="dcterms:W3CDTF">2014-03-24T07:48:19Z</dcterms:created>
  <dcterms:modified xsi:type="dcterms:W3CDTF">2015-05-26T07:06:07Z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1ad41edd-329e-4c27-a2e2-fb808e4e3d5b</vt:lpwstr>
  </property>
  <property fmtid="{D5CDD505-2E9C-101B-9397-08002B2CF9AE}" pid="3" name="bjDocumentSecurityLabel">
    <vt:lpwstr>This item has no classification</vt:lpwstr>
  </property>
  <property fmtid="{D5CDD505-2E9C-101B-9397-08002B2CF9AE}" pid="4" name="bjSaver">
    <vt:lpwstr>xhKSplZM0z3+G9Se6nadBNtbGlANUfQW</vt:lpwstr>
  </property>
</Properties>
</file>